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ommentAuthors.xml" ContentType="application/vnd.openxmlformats-officedocument.presentationml.commentAuthors+xml"/>
  <Override PartName="/ppt/charts/chart7.xml" ContentType="application/vnd.openxmlformats-officedocument.drawingml.chart+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charts/chart8.xml" ContentType="application/vnd.openxmlformats-officedocument.drawingml.chart+xml"/>
  <Override PartName="/ppt/charts/chart12.xml" ContentType="application/vnd.openxmlformats-officedocument.drawingml.chart+xml"/>
  <Override PartName="/ppt/slideLayouts/slideLayout10.xml" ContentType="application/vnd.openxmlformats-officedocument.presentationml.slideLayout+xml"/>
  <Default Extension="vml" ContentType="application/vnd.openxmlformats-officedocument.vmlDrawing"/>
  <Override PartName="/ppt/charts/chart6.xml" ContentType="application/vnd.openxmlformats-officedocument.drawingml.chart+xml"/>
  <Override PartName="/ppt/charts/chart10.xml" ContentType="application/vnd.openxmlformats-officedocument.drawingml.chart+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07" r:id="rId1"/>
    <p:sldMasterId id="2147484216" r:id="rId2"/>
  </p:sldMasterIdLst>
  <p:notesMasterIdLst>
    <p:notesMasterId r:id="rId43"/>
  </p:notesMasterIdLst>
  <p:handoutMasterIdLst>
    <p:handoutMasterId r:id="rId44"/>
  </p:handoutMasterIdLst>
  <p:sldIdLst>
    <p:sldId id="256" r:id="rId3"/>
    <p:sldId id="443" r:id="rId4"/>
    <p:sldId id="444" r:id="rId5"/>
    <p:sldId id="476" r:id="rId6"/>
    <p:sldId id="477" r:id="rId7"/>
    <p:sldId id="478" r:id="rId8"/>
    <p:sldId id="479" r:id="rId9"/>
    <p:sldId id="480" r:id="rId10"/>
    <p:sldId id="445" r:id="rId11"/>
    <p:sldId id="446" r:id="rId12"/>
    <p:sldId id="447" r:id="rId13"/>
    <p:sldId id="448" r:id="rId14"/>
    <p:sldId id="449" r:id="rId15"/>
    <p:sldId id="450" r:id="rId16"/>
    <p:sldId id="451" r:id="rId17"/>
    <p:sldId id="452" r:id="rId18"/>
    <p:sldId id="453" r:id="rId19"/>
    <p:sldId id="454" r:id="rId20"/>
    <p:sldId id="455" r:id="rId21"/>
    <p:sldId id="456" r:id="rId22"/>
    <p:sldId id="457" r:id="rId23"/>
    <p:sldId id="458" r:id="rId24"/>
    <p:sldId id="460" r:id="rId25"/>
    <p:sldId id="461" r:id="rId26"/>
    <p:sldId id="459" r:id="rId27"/>
    <p:sldId id="481" r:id="rId28"/>
    <p:sldId id="463" r:id="rId29"/>
    <p:sldId id="465" r:id="rId30"/>
    <p:sldId id="466" r:id="rId31"/>
    <p:sldId id="467" r:id="rId32"/>
    <p:sldId id="464" r:id="rId33"/>
    <p:sldId id="468" r:id="rId34"/>
    <p:sldId id="469" r:id="rId35"/>
    <p:sldId id="470" r:id="rId36"/>
    <p:sldId id="472" r:id="rId37"/>
    <p:sldId id="483" r:id="rId38"/>
    <p:sldId id="471" r:id="rId39"/>
    <p:sldId id="475" r:id="rId40"/>
    <p:sldId id="484" r:id="rId41"/>
    <p:sldId id="474" r:id="rId42"/>
  </p:sldIdLst>
  <p:sldSz cx="9144000" cy="6858000" type="screen4x3"/>
  <p:notesSz cx="6797675" cy="9926638"/>
  <p:defaultTextStyle>
    <a:defPPr>
      <a:defRPr lang="fr-FR"/>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ubert Helouis" initials="HH"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2C1A9A"/>
    <a:srgbClr val="99CC00"/>
    <a:srgbClr val="CCCCFF"/>
    <a:srgbClr val="CCFFCC"/>
    <a:srgbClr val="FFCC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44" autoAdjust="0"/>
    <p:restoredTop sz="93366" autoAdjust="0"/>
  </p:normalViewPr>
  <p:slideViewPr>
    <p:cSldViewPr>
      <p:cViewPr varScale="1">
        <p:scale>
          <a:sx n="101" d="100"/>
          <a:sy n="101" d="100"/>
        </p:scale>
        <p:origin x="-354" y="-96"/>
      </p:cViewPr>
      <p:guideLst>
        <p:guide orient="horz" pos="2160"/>
        <p:guide pos="2880"/>
      </p:guideLst>
    </p:cSldViewPr>
  </p:slideViewPr>
  <p:outlineViewPr>
    <p:cViewPr>
      <p:scale>
        <a:sx n="33" d="100"/>
        <a:sy n="33" d="100"/>
      </p:scale>
      <p:origin x="0" y="7554"/>
    </p:cViewPr>
  </p:outlineViewPr>
  <p:notesTextViewPr>
    <p:cViewPr>
      <p:scale>
        <a:sx n="100" d="100"/>
        <a:sy n="100" d="100"/>
      </p:scale>
      <p:origin x="0" y="0"/>
    </p:cViewPr>
  </p:notesTextViewPr>
  <p:sorterViewPr>
    <p:cViewPr>
      <p:scale>
        <a:sx n="64" d="100"/>
        <a:sy n="64" d="100"/>
      </p:scale>
      <p:origin x="0" y="396"/>
    </p:cViewPr>
  </p:sorterViewPr>
  <p:notesViewPr>
    <p:cSldViewPr>
      <p:cViewPr varScale="1">
        <p:scale>
          <a:sx n="62" d="100"/>
          <a:sy n="62" d="100"/>
        </p:scale>
        <p:origin x="-2874" y="-72"/>
      </p:cViewPr>
      <p:guideLst>
        <p:guide orient="horz" pos="3126"/>
        <p:guide pos="214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oleObject" Target="file:///\\srv-files\Affaires-en-cours\ET13-141%20CILT%20ETUDE%20CONFORT%20D'ETE%20IC%20RT2012\03-Resultats\TE-131113-HH-R&#233;colte%20r&#233;sultats%20bypass.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srv-files\Affaires-en-cours\ET13-141%20CILT%20ETUDE%20CONFORT%20D'ETE%20IC%20RT2012\03-Resultats\TE-131113-HH-R&#233;colte%20r&#233;sultats%20bypass.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srv-files\Affaires-en-cours\ET13-141%20CILT%20ETUDE%20CONFORT%20D'ETE%20IC%20RT2012\03-Resultats\TE-131113-HH-R&#233;colte%20r&#233;sultats%20bypass.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srv-files\Affaires-en-cours\ET13-141%20CILT%20ETUDE%20CONFORT%20D'ETE%20IC%20RT2012\03-Resultats\TE-131113-HH-R&#233;colte%20r&#233;sultats%20bypas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srv-files\Affaires-en-cours\ET13-141%20CILT%20ETUDE%20CONFORT%20D'ETE%20IC%20RT2012\03-Resultats\TE-131113-HH-R&#233;colte%20r&#233;sultats%20bypas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srv-files\Affaires-en-cours\ET13-141%20CILT%20ETUDE%20CONFORT%20D'ETE%20IC%20RT2012\03-Resultats\TE-131113-HH-R&#233;colte%20r&#233;sultats%20bypas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srv-files\Affaires-en-cours\ET13-141%20CILT%20ETUDE%20CONFORT%20D'ETE%20IC%20RT2012\03-Resultats\TE-131113-HH-R&#233;colte%20r&#233;sultats%20bypas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srv-files\Affaires-en-cours\ET13-141%20CILT%20ETUDE%20CONFORT%20D'ETE%20IC%20RT2012\03-Resultats\TE-131113-HH-R&#233;colte%20r&#233;sultats%20bypas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srv-files\Affaires-en-cours\ET13-141%20CILT%20ETUDE%20CONFORT%20D'ETE%20IC%20RT2012\03-Resultats\TE-131113-HH-R&#233;colte%20r&#233;sultats%20bypas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srv-files\Affaires-en-cours\ET13-141%20CILT%20ETUDE%20CONFORT%20D'ETE%20IC%20RT2012\03-Resultats\TE-131113-HH-R&#233;colte%20r&#233;sultats%20bypas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srv-files\Affaires-en-cours\ET13-141%20CILT%20ETUDE%20CONFORT%20D'ETE%20IC%20RT2012\03-Resultats\TE-131113-HH-R&#233;colte%20r&#233;sultats%20bypas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srv-files\Affaires-en-cours\ET13-141%20CILT%20ETUDE%20CONFORT%20D'ETE%20IC%20RT2012\03-Resultats\TE-131113-HH-R&#233;colte%20r&#233;sultats%20bypas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fr-FR"/>
  <c:chart>
    <c:title>
      <c:tx>
        <c:rich>
          <a:bodyPr/>
          <a:lstStyle/>
          <a:p>
            <a:pPr>
              <a:defRPr sz="1200"/>
            </a:pPr>
            <a:r>
              <a:rPr lang="en-US" sz="1200"/>
              <a:t>Variation de</a:t>
            </a:r>
            <a:r>
              <a:rPr lang="en-US" sz="1200" baseline="0"/>
              <a:t> la Dies en fonction de Rouv_max - H1b - BR1</a:t>
            </a:r>
            <a:endParaRPr lang="en-US" sz="1200"/>
          </a:p>
        </c:rich>
      </c:tx>
      <c:layout/>
    </c:title>
    <c:plotArea>
      <c:layout>
        <c:manualLayout>
          <c:layoutTarget val="inner"/>
          <c:xMode val="edge"/>
          <c:yMode val="edge"/>
          <c:x val="7.8112294786681233E-2"/>
          <c:y val="0.12998908469774637"/>
          <c:w val="0.90750862024599854"/>
          <c:h val="0.74746073407490732"/>
        </c:manualLayout>
      </c:layout>
      <c:barChart>
        <c:barDir val="col"/>
        <c:grouping val="clustered"/>
        <c:ser>
          <c:idx val="0"/>
          <c:order val="0"/>
          <c:tx>
            <c:v>Dies Simple Flux</c:v>
          </c:tx>
          <c:cat>
            <c:multiLvlStrRef>
              <c:f>'Légende Rouv_max'!$B$2:$D$86</c:f>
              <c:multiLvlStrCache>
                <c:ptCount val="30"/>
                <c:lvl>
                  <c:pt idx="0">
                    <c:v>40%</c:v>
                  </c:pt>
                  <c:pt idx="1">
                    <c:v>50%</c:v>
                  </c:pt>
                  <c:pt idx="2">
                    <c:v>60%</c:v>
                  </c:pt>
                  <c:pt idx="3">
                    <c:v>70%</c:v>
                  </c:pt>
                  <c:pt idx="4">
                    <c:v>80%</c:v>
                  </c:pt>
                  <c:pt idx="5">
                    <c:v>40%</c:v>
                  </c:pt>
                  <c:pt idx="6">
                    <c:v>50%</c:v>
                  </c:pt>
                  <c:pt idx="7">
                    <c:v>60%</c:v>
                  </c:pt>
                  <c:pt idx="8">
                    <c:v>70%</c:v>
                  </c:pt>
                  <c:pt idx="9">
                    <c:v>80%</c:v>
                  </c:pt>
                  <c:pt idx="10">
                    <c:v>40%</c:v>
                  </c:pt>
                  <c:pt idx="11">
                    <c:v>50%</c:v>
                  </c:pt>
                  <c:pt idx="12">
                    <c:v>60%</c:v>
                  </c:pt>
                  <c:pt idx="13">
                    <c:v>70%</c:v>
                  </c:pt>
                  <c:pt idx="14">
                    <c:v>80%</c:v>
                  </c:pt>
                  <c:pt idx="15">
                    <c:v>40%</c:v>
                  </c:pt>
                  <c:pt idx="16">
                    <c:v>50%</c:v>
                  </c:pt>
                  <c:pt idx="17">
                    <c:v>60%</c:v>
                  </c:pt>
                  <c:pt idx="18">
                    <c:v>70%</c:v>
                  </c:pt>
                  <c:pt idx="19">
                    <c:v>80%</c:v>
                  </c:pt>
                  <c:pt idx="20">
                    <c:v>40%</c:v>
                  </c:pt>
                  <c:pt idx="21">
                    <c:v>50%</c:v>
                  </c:pt>
                  <c:pt idx="22">
                    <c:v>60%</c:v>
                  </c:pt>
                  <c:pt idx="23">
                    <c:v>70%</c:v>
                  </c:pt>
                  <c:pt idx="24">
                    <c:v>80%</c:v>
                  </c:pt>
                  <c:pt idx="25">
                    <c:v>40%</c:v>
                  </c:pt>
                  <c:pt idx="26">
                    <c:v>50%</c:v>
                  </c:pt>
                  <c:pt idx="27">
                    <c:v>60%</c:v>
                  </c:pt>
                  <c:pt idx="28">
                    <c:v>70%</c:v>
                  </c:pt>
                  <c:pt idx="29">
                    <c:v>80%</c:v>
                  </c:pt>
                </c:lvl>
                <c:lvl>
                  <c:pt idx="0">
                    <c:v>Base</c:v>
                  </c:pt>
                  <c:pt idx="5">
                    <c:v>Planistar Sun</c:v>
                  </c:pt>
                  <c:pt idx="10">
                    <c:v>Base</c:v>
                  </c:pt>
                  <c:pt idx="15">
                    <c:v>Planistar Sun</c:v>
                  </c:pt>
                  <c:pt idx="20">
                    <c:v>Base</c:v>
                  </c:pt>
                  <c:pt idx="25">
                    <c:v>Planistar Sun</c:v>
                  </c:pt>
                </c:lvl>
                <c:lvl>
                  <c:pt idx="0">
                    <c:v>ITE</c:v>
                  </c:pt>
                  <c:pt idx="10">
                    <c:v>ITI</c:v>
                  </c:pt>
                  <c:pt idx="20">
                    <c:v>Bois</c:v>
                  </c:pt>
                </c:lvl>
              </c:multiLvlStrCache>
            </c:multiLvlStrRef>
          </c:cat>
          <c:val>
            <c:numRef>
              <c:f>'SF Rouv'!$H$3:$H$87</c:f>
              <c:numCache>
                <c:formatCode>0.00</c:formatCode>
                <c:ptCount val="30"/>
                <c:pt idx="0">
                  <c:v>2.6675099778002012</c:v>
                </c:pt>
                <c:pt idx="1">
                  <c:v>2.5987167341573612</c:v>
                </c:pt>
                <c:pt idx="2">
                  <c:v>2.6135646950106799</c:v>
                </c:pt>
                <c:pt idx="3">
                  <c:v>2.1309768617351099</c:v>
                </c:pt>
                <c:pt idx="4">
                  <c:v>2.7792639020752397</c:v>
                </c:pt>
                <c:pt idx="5">
                  <c:v>1.3387557839907915</c:v>
                </c:pt>
                <c:pt idx="6">
                  <c:v>1.33970383383891</c:v>
                </c:pt>
                <c:pt idx="7">
                  <c:v>1.38964417114758</c:v>
                </c:pt>
                <c:pt idx="8">
                  <c:v>1.48484743583732</c:v>
                </c:pt>
                <c:pt idx="9">
                  <c:v>1.66327020932565</c:v>
                </c:pt>
                <c:pt idx="10">
                  <c:v>5.18159215165291</c:v>
                </c:pt>
                <c:pt idx="11">
                  <c:v>5.3398734055256813</c:v>
                </c:pt>
                <c:pt idx="12">
                  <c:v>5.1029466287256735</c:v>
                </c:pt>
                <c:pt idx="13">
                  <c:v>4.9060403628304199</c:v>
                </c:pt>
                <c:pt idx="14">
                  <c:v>4.8842134514809095</c:v>
                </c:pt>
                <c:pt idx="15">
                  <c:v>3.4411279045812799</c:v>
                </c:pt>
                <c:pt idx="16">
                  <c:v>3.0609490805473936</c:v>
                </c:pt>
                <c:pt idx="17">
                  <c:v>3.0818433584363736</c:v>
                </c:pt>
                <c:pt idx="18">
                  <c:v>3.9481167072401631</c:v>
                </c:pt>
                <c:pt idx="19">
                  <c:v>3.9428547974903099</c:v>
                </c:pt>
                <c:pt idx="20">
                  <c:v>9.2716024816993539</c:v>
                </c:pt>
                <c:pt idx="21">
                  <c:v>8.4994455380969747</c:v>
                </c:pt>
                <c:pt idx="22">
                  <c:v>8.7829980764772095</c:v>
                </c:pt>
                <c:pt idx="23">
                  <c:v>8.1296607009200184</c:v>
                </c:pt>
                <c:pt idx="24">
                  <c:v>8.2958035710677898</c:v>
                </c:pt>
                <c:pt idx="25">
                  <c:v>6.01502322792442</c:v>
                </c:pt>
                <c:pt idx="26">
                  <c:v>5.2036146841303283</c:v>
                </c:pt>
                <c:pt idx="27">
                  <c:v>5.6368229079922898</c:v>
                </c:pt>
                <c:pt idx="28">
                  <c:v>5.3309469756948662</c:v>
                </c:pt>
                <c:pt idx="29">
                  <c:v>5.3672053417016485</c:v>
                </c:pt>
              </c:numCache>
            </c:numRef>
          </c:val>
        </c:ser>
        <c:ser>
          <c:idx val="1"/>
          <c:order val="1"/>
          <c:tx>
            <c:v>Dies Double Flux</c:v>
          </c:tx>
          <c:val>
            <c:numRef>
              <c:f>'DF Rouv'!$H$3:$H$87</c:f>
              <c:numCache>
                <c:formatCode>0.0</c:formatCode>
                <c:ptCount val="30"/>
                <c:pt idx="0">
                  <c:v>2.526062624444755</c:v>
                </c:pt>
                <c:pt idx="1">
                  <c:v>2.383552190540787</c:v>
                </c:pt>
                <c:pt idx="2">
                  <c:v>2.3478240205980199</c:v>
                </c:pt>
                <c:pt idx="3">
                  <c:v>2.531555420889704</c:v>
                </c:pt>
                <c:pt idx="4">
                  <c:v>2.6034009574238302</c:v>
                </c:pt>
                <c:pt idx="5">
                  <c:v>1.5428809053289501</c:v>
                </c:pt>
                <c:pt idx="6">
                  <c:v>1.6428573683348116</c:v>
                </c:pt>
                <c:pt idx="7">
                  <c:v>1.804633421866022</c:v>
                </c:pt>
                <c:pt idx="8">
                  <c:v>1.7394728769055523</c:v>
                </c:pt>
                <c:pt idx="9">
                  <c:v>1.7854777363961816</c:v>
                </c:pt>
                <c:pt idx="10">
                  <c:v>5.2951401134249902</c:v>
                </c:pt>
                <c:pt idx="11">
                  <c:v>4.8320243822127198</c:v>
                </c:pt>
                <c:pt idx="12">
                  <c:v>4.9305440316474796</c:v>
                </c:pt>
                <c:pt idx="13">
                  <c:v>4.9468496286509014</c:v>
                </c:pt>
                <c:pt idx="14">
                  <c:v>4.7511979904474302</c:v>
                </c:pt>
                <c:pt idx="15">
                  <c:v>3.3036086161622671</c:v>
                </c:pt>
                <c:pt idx="16">
                  <c:v>3.2219086481136099</c:v>
                </c:pt>
                <c:pt idx="17">
                  <c:v>3.0878759362547967</c:v>
                </c:pt>
                <c:pt idx="18">
                  <c:v>3.1856301571726346</c:v>
                </c:pt>
                <c:pt idx="19">
                  <c:v>3.61866372499553</c:v>
                </c:pt>
                <c:pt idx="20">
                  <c:v>9.3934905535334465</c:v>
                </c:pt>
                <c:pt idx="21">
                  <c:v>8.3145547147006642</c:v>
                </c:pt>
                <c:pt idx="22">
                  <c:v>8.0426424970642767</c:v>
                </c:pt>
                <c:pt idx="23">
                  <c:v>8.1328424907691996</c:v>
                </c:pt>
                <c:pt idx="24">
                  <c:v>8.0932112141365771</c:v>
                </c:pt>
                <c:pt idx="25">
                  <c:v>6.0000166677757871</c:v>
                </c:pt>
                <c:pt idx="26">
                  <c:v>5.1498082920175303</c:v>
                </c:pt>
                <c:pt idx="27">
                  <c:v>5.2886034755592695</c:v>
                </c:pt>
                <c:pt idx="28">
                  <c:v>5.3156032695549698</c:v>
                </c:pt>
                <c:pt idx="29">
                  <c:v>5.7035601905309514</c:v>
                </c:pt>
              </c:numCache>
            </c:numRef>
          </c:val>
        </c:ser>
        <c:ser>
          <c:idx val="2"/>
          <c:order val="2"/>
          <c:tx>
            <c:v>Dies Double Flux + surventilation mécanique nocturne</c:v>
          </c:tx>
          <c:val>
            <c:numRef>
              <c:f>'DF+survent Rouv'!$H$3:$H$87</c:f>
              <c:numCache>
                <c:formatCode>0.0</c:formatCode>
                <c:ptCount val="30"/>
                <c:pt idx="0">
                  <c:v>2.0933984695305101</c:v>
                </c:pt>
                <c:pt idx="1">
                  <c:v>2.0872827615332898</c:v>
                </c:pt>
                <c:pt idx="2">
                  <c:v>2.0142265956016798</c:v>
                </c:pt>
                <c:pt idx="3">
                  <c:v>2.3498613958005077</c:v>
                </c:pt>
                <c:pt idx="4">
                  <c:v>2.3610310226851698</c:v>
                </c:pt>
                <c:pt idx="5">
                  <c:v>1.3448356810231099</c:v>
                </c:pt>
                <c:pt idx="6">
                  <c:v>1.4419122768925099</c:v>
                </c:pt>
                <c:pt idx="7">
                  <c:v>1.6095659680582501</c:v>
                </c:pt>
                <c:pt idx="8">
                  <c:v>1.56778984873689</c:v>
                </c:pt>
                <c:pt idx="9">
                  <c:v>1.62072619139688</c:v>
                </c:pt>
                <c:pt idx="10">
                  <c:v>4.8279612978861035</c:v>
                </c:pt>
                <c:pt idx="11">
                  <c:v>4.8558644647881701</c:v>
                </c:pt>
                <c:pt idx="12">
                  <c:v>4.6458568651080503</c:v>
                </c:pt>
                <c:pt idx="13">
                  <c:v>4.4538316194662535</c:v>
                </c:pt>
                <c:pt idx="14">
                  <c:v>4.3537966002043902</c:v>
                </c:pt>
                <c:pt idx="15">
                  <c:v>2.9335552734467267</c:v>
                </c:pt>
                <c:pt idx="16">
                  <c:v>3.0851728813109536</c:v>
                </c:pt>
                <c:pt idx="17">
                  <c:v>3.2116042420979456</c:v>
                </c:pt>
                <c:pt idx="18">
                  <c:v>2.9270393548478202</c:v>
                </c:pt>
                <c:pt idx="19">
                  <c:v>3.4648203485019957</c:v>
                </c:pt>
                <c:pt idx="20">
                  <c:v>8.6328528943908207</c:v>
                </c:pt>
                <c:pt idx="21">
                  <c:v>7.7391300830590462</c:v>
                </c:pt>
                <c:pt idx="22">
                  <c:v>8.2565106788094731</c:v>
                </c:pt>
                <c:pt idx="23">
                  <c:v>7.8142909780553031</c:v>
                </c:pt>
                <c:pt idx="24">
                  <c:v>7.8060565237074835</c:v>
                </c:pt>
                <c:pt idx="25">
                  <c:v>5.4979372022621602</c:v>
                </c:pt>
                <c:pt idx="26">
                  <c:v>4.8287092695013465</c:v>
                </c:pt>
                <c:pt idx="27">
                  <c:v>4.7670972828998002</c:v>
                </c:pt>
                <c:pt idx="28">
                  <c:v>5.0711836962606371</c:v>
                </c:pt>
                <c:pt idx="29">
                  <c:v>4.9542714554488834</c:v>
                </c:pt>
              </c:numCache>
            </c:numRef>
          </c:val>
        </c:ser>
        <c:axId val="82722176"/>
        <c:axId val="83018880"/>
      </c:barChart>
      <c:catAx>
        <c:axId val="82722176"/>
        <c:scaling>
          <c:orientation val="minMax"/>
        </c:scaling>
        <c:axPos val="b"/>
        <c:tickLblPos val="nextTo"/>
        <c:crossAx val="83018880"/>
        <c:crosses val="autoZero"/>
        <c:auto val="1"/>
        <c:lblAlgn val="ctr"/>
        <c:lblOffset val="100"/>
      </c:catAx>
      <c:valAx>
        <c:axId val="83018880"/>
        <c:scaling>
          <c:orientation val="minMax"/>
        </c:scaling>
        <c:axPos val="l"/>
        <c:majorGridlines/>
        <c:title>
          <c:tx>
            <c:rich>
              <a:bodyPr rot="-5400000" vert="horz"/>
              <a:lstStyle/>
              <a:p>
                <a:pPr>
                  <a:defRPr/>
                </a:pPr>
                <a:r>
                  <a:rPr lang="en-US"/>
                  <a:t>Dies (h)</a:t>
                </a:r>
              </a:p>
            </c:rich>
          </c:tx>
          <c:layout/>
        </c:title>
        <c:numFmt formatCode="0.00" sourceLinked="1"/>
        <c:tickLblPos val="nextTo"/>
        <c:crossAx val="82722176"/>
        <c:crosses val="autoZero"/>
        <c:crossBetween val="between"/>
      </c:valAx>
    </c:plotArea>
    <c:legend>
      <c:legendPos val="t"/>
      <c:layout/>
      <c:txPr>
        <a:bodyPr/>
        <a:lstStyle/>
        <a:p>
          <a:pPr>
            <a:defRPr sz="800"/>
          </a:pPr>
          <a:endParaRPr lang="fr-FR"/>
        </a:p>
      </c:txPr>
    </c:legend>
    <c:plotVisOnly val="1"/>
  </c:chart>
  <c:spPr>
    <a:solidFill>
      <a:schemeClr val="bg1"/>
    </a:solidFill>
    <a:ln>
      <a:noFill/>
    </a:ln>
  </c:sp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fr-FR"/>
  <c:chart>
    <c:title>
      <c:tx>
        <c:rich>
          <a:bodyPr/>
          <a:lstStyle/>
          <a:p>
            <a:pPr>
              <a:defRPr/>
            </a:pPr>
            <a:r>
              <a:rPr lang="en-US" sz="1600"/>
              <a:t>Variation de la Dies en fonction de la perméabilité à l'air</a:t>
            </a:r>
            <a:r>
              <a:rPr lang="en-US"/>
              <a:t>
</a:t>
            </a:r>
            <a:r>
              <a:rPr lang="en-US" sz="1400"/>
              <a:t>Double Flux - Rouv_max=60%</a:t>
            </a:r>
            <a:endParaRPr lang="en-US"/>
          </a:p>
        </c:rich>
      </c:tx>
      <c:layout>
        <c:manualLayout>
          <c:xMode val="edge"/>
          <c:yMode val="edge"/>
          <c:x val="0.24865586694136371"/>
          <c:y val="2.2471910112359876E-2"/>
        </c:manualLayout>
      </c:layout>
    </c:title>
    <c:plotArea>
      <c:layout/>
      <c:barChart>
        <c:barDir val="col"/>
        <c:grouping val="clustered"/>
        <c:ser>
          <c:idx val="0"/>
          <c:order val="0"/>
          <c:tx>
            <c:v>Perméabilité = 1 m3/h.m2</c:v>
          </c:tx>
          <c:cat>
            <c:multiLvlStrRef>
              <c:f>'Var perméa fin'!$A$3:$D$44</c:f>
              <c:multiLvlStrCache>
                <c:ptCount val="42"/>
                <c:lvl>
                  <c:pt idx="0">
                    <c:v>BR1</c:v>
                  </c:pt>
                  <c:pt idx="1">
                    <c:v>BR2/BR3</c:v>
                  </c:pt>
                  <c:pt idx="2">
                    <c:v>BR1</c:v>
                  </c:pt>
                  <c:pt idx="3">
                    <c:v>BR2/BR3</c:v>
                  </c:pt>
                  <c:pt idx="4">
                    <c:v>BR1</c:v>
                  </c:pt>
                  <c:pt idx="5">
                    <c:v>BR2/BR3</c:v>
                  </c:pt>
                  <c:pt idx="6">
                    <c:v>BR1</c:v>
                  </c:pt>
                  <c:pt idx="7">
                    <c:v>BR2/BR3</c:v>
                  </c:pt>
                  <c:pt idx="8">
                    <c:v>BR1</c:v>
                  </c:pt>
                  <c:pt idx="9">
                    <c:v>BR2/BR3</c:v>
                  </c:pt>
                  <c:pt idx="10">
                    <c:v>BR1</c:v>
                  </c:pt>
                  <c:pt idx="11">
                    <c:v>BR2/BR3</c:v>
                  </c:pt>
                  <c:pt idx="12">
                    <c:v>BR1</c:v>
                  </c:pt>
                  <c:pt idx="13">
                    <c:v>BR2/BR3</c:v>
                  </c:pt>
                  <c:pt idx="14">
                    <c:v>BR1</c:v>
                  </c:pt>
                  <c:pt idx="15">
                    <c:v>BR2/BR3</c:v>
                  </c:pt>
                  <c:pt idx="16">
                    <c:v>BR1</c:v>
                  </c:pt>
                  <c:pt idx="17">
                    <c:v>BR2/BR3</c:v>
                  </c:pt>
                  <c:pt idx="18">
                    <c:v>BR1</c:v>
                  </c:pt>
                  <c:pt idx="19">
                    <c:v>BR2/BR3</c:v>
                  </c:pt>
                  <c:pt idx="20">
                    <c:v>BR1</c:v>
                  </c:pt>
                  <c:pt idx="21">
                    <c:v>BR2/BR3</c:v>
                  </c:pt>
                  <c:pt idx="22">
                    <c:v>BR1</c:v>
                  </c:pt>
                  <c:pt idx="23">
                    <c:v>BR2/BR3</c:v>
                  </c:pt>
                  <c:pt idx="24">
                    <c:v>BR1</c:v>
                  </c:pt>
                  <c:pt idx="25">
                    <c:v>BR2/BR3</c:v>
                  </c:pt>
                  <c:pt idx="26">
                    <c:v>BR1</c:v>
                  </c:pt>
                  <c:pt idx="27">
                    <c:v>BR2/BR3</c:v>
                  </c:pt>
                  <c:pt idx="28">
                    <c:v>BR1</c:v>
                  </c:pt>
                  <c:pt idx="29">
                    <c:v>BR2/BR3</c:v>
                  </c:pt>
                  <c:pt idx="30">
                    <c:v>BR1</c:v>
                  </c:pt>
                  <c:pt idx="31">
                    <c:v>BR2/BR3</c:v>
                  </c:pt>
                  <c:pt idx="32">
                    <c:v>BR1</c:v>
                  </c:pt>
                  <c:pt idx="33">
                    <c:v>BR2/BR3</c:v>
                  </c:pt>
                  <c:pt idx="34">
                    <c:v>BR1</c:v>
                  </c:pt>
                  <c:pt idx="35">
                    <c:v>BR2/BR3</c:v>
                  </c:pt>
                  <c:pt idx="36">
                    <c:v>BR1</c:v>
                  </c:pt>
                  <c:pt idx="37">
                    <c:v>BR2/BR3</c:v>
                  </c:pt>
                  <c:pt idx="38">
                    <c:v>BR1</c:v>
                  </c:pt>
                  <c:pt idx="39">
                    <c:v>BR2/BR3</c:v>
                  </c:pt>
                  <c:pt idx="40">
                    <c:v>BR1</c:v>
                  </c:pt>
                  <c:pt idx="41">
                    <c:v>BR2/BR3</c:v>
                  </c:pt>
                </c:lvl>
                <c:lvl>
                  <c:pt idx="0">
                    <c:v>Base</c:v>
                  </c:pt>
                  <c:pt idx="2">
                    <c:v>Planistar Sun</c:v>
                  </c:pt>
                  <c:pt idx="4">
                    <c:v>Base</c:v>
                  </c:pt>
                  <c:pt idx="6">
                    <c:v>Planistar Sun</c:v>
                  </c:pt>
                  <c:pt idx="8">
                    <c:v>Base</c:v>
                  </c:pt>
                  <c:pt idx="10">
                    <c:v>Planistar Sun</c:v>
                  </c:pt>
                  <c:pt idx="12">
                    <c:v>Base</c:v>
                  </c:pt>
                  <c:pt idx="14">
                    <c:v>Planistar Sun</c:v>
                  </c:pt>
                  <c:pt idx="16">
                    <c:v>Base</c:v>
                  </c:pt>
                  <c:pt idx="18">
                    <c:v>Planistar Sun</c:v>
                  </c:pt>
                  <c:pt idx="20">
                    <c:v>Base</c:v>
                  </c:pt>
                  <c:pt idx="22">
                    <c:v>Planistar Sun</c:v>
                  </c:pt>
                  <c:pt idx="24">
                    <c:v>Base</c:v>
                  </c:pt>
                  <c:pt idx="26">
                    <c:v>Planistar Sun</c:v>
                  </c:pt>
                  <c:pt idx="28">
                    <c:v>Cool Lite Xtrem</c:v>
                  </c:pt>
                  <c:pt idx="30">
                    <c:v>Base</c:v>
                  </c:pt>
                  <c:pt idx="32">
                    <c:v>Planistar Sun</c:v>
                  </c:pt>
                  <c:pt idx="34">
                    <c:v>Cool Lite Xtrem</c:v>
                  </c:pt>
                  <c:pt idx="36">
                    <c:v>Base</c:v>
                  </c:pt>
                  <c:pt idx="38">
                    <c:v>Planistar Sun</c:v>
                  </c:pt>
                  <c:pt idx="40">
                    <c:v>Cool Lite Xtrem</c:v>
                  </c:pt>
                </c:lvl>
                <c:lvl>
                  <c:pt idx="0">
                    <c:v>ITE</c:v>
                  </c:pt>
                  <c:pt idx="4">
                    <c:v>ITI</c:v>
                  </c:pt>
                  <c:pt idx="8">
                    <c:v>Bois</c:v>
                  </c:pt>
                  <c:pt idx="12">
                    <c:v>ITE</c:v>
                  </c:pt>
                  <c:pt idx="16">
                    <c:v>ITI</c:v>
                  </c:pt>
                  <c:pt idx="20">
                    <c:v>Bois</c:v>
                  </c:pt>
                  <c:pt idx="24">
                    <c:v>ITE</c:v>
                  </c:pt>
                  <c:pt idx="30">
                    <c:v>ITI</c:v>
                  </c:pt>
                  <c:pt idx="36">
                    <c:v>Bois</c:v>
                  </c:pt>
                </c:lvl>
                <c:lvl>
                  <c:pt idx="0">
                    <c:v>H1b</c:v>
                  </c:pt>
                  <c:pt idx="12">
                    <c:v>H2d</c:v>
                  </c:pt>
                  <c:pt idx="24">
                    <c:v>H3</c:v>
                  </c:pt>
                </c:lvl>
              </c:multiLvlStrCache>
            </c:multiLvlStrRef>
          </c:cat>
          <c:val>
            <c:numRef>
              <c:f>'Var perméa fin'!$G$3:$G$44</c:f>
              <c:numCache>
                <c:formatCode>0.00</c:formatCode>
                <c:ptCount val="42"/>
                <c:pt idx="0">
                  <c:v>2.3478240205980199</c:v>
                </c:pt>
                <c:pt idx="1">
                  <c:v>3.3754675678620401</c:v>
                </c:pt>
                <c:pt idx="2">
                  <c:v>1.804633421866022</c:v>
                </c:pt>
                <c:pt idx="3">
                  <c:v>1.5814516152281985</c:v>
                </c:pt>
                <c:pt idx="4">
                  <c:v>4.9305440316474796</c:v>
                </c:pt>
                <c:pt idx="5">
                  <c:v>8.7992788904625119</c:v>
                </c:pt>
                <c:pt idx="6">
                  <c:v>3.0878759362547967</c:v>
                </c:pt>
                <c:pt idx="7">
                  <c:v>4.8145845602422641</c:v>
                </c:pt>
                <c:pt idx="8">
                  <c:v>8.0426424970642767</c:v>
                </c:pt>
                <c:pt idx="9">
                  <c:v>14.2343168079819</c:v>
                </c:pt>
                <c:pt idx="10">
                  <c:v>5.2886034755592695</c:v>
                </c:pt>
                <c:pt idx="11">
                  <c:v>8.2654004282433444</c:v>
                </c:pt>
                <c:pt idx="12">
                  <c:v>0.57645091152041605</c:v>
                </c:pt>
                <c:pt idx="13">
                  <c:v>4.6346444216915197</c:v>
                </c:pt>
                <c:pt idx="14">
                  <c:v>0.416317464441536</c:v>
                </c:pt>
                <c:pt idx="15">
                  <c:v>2.5945628258598177</c:v>
                </c:pt>
                <c:pt idx="16">
                  <c:v>5.6307052849193902</c:v>
                </c:pt>
                <c:pt idx="17">
                  <c:v>15.7171312945013</c:v>
                </c:pt>
                <c:pt idx="18">
                  <c:v>3.3032180175685397</c:v>
                </c:pt>
                <c:pt idx="19">
                  <c:v>10.051194265848318</c:v>
                </c:pt>
                <c:pt idx="20">
                  <c:v>12.519054279591222</c:v>
                </c:pt>
                <c:pt idx="21">
                  <c:v>23.512810467035123</c:v>
                </c:pt>
                <c:pt idx="22">
                  <c:v>7.0153562987275055</c:v>
                </c:pt>
                <c:pt idx="23">
                  <c:v>14.3439153511813</c:v>
                </c:pt>
                <c:pt idx="24">
                  <c:v>4.3191214972620999</c:v>
                </c:pt>
                <c:pt idx="25">
                  <c:v>14.561545597445514</c:v>
                </c:pt>
                <c:pt idx="26">
                  <c:v>3.1829385587024062</c:v>
                </c:pt>
                <c:pt idx="27">
                  <c:v>10.0223136353902</c:v>
                </c:pt>
                <c:pt idx="28">
                  <c:v>3.5445787140979612</c:v>
                </c:pt>
                <c:pt idx="29">
                  <c:v>11.3476102482225</c:v>
                </c:pt>
                <c:pt idx="30">
                  <c:v>9.1425075704113894</c:v>
                </c:pt>
                <c:pt idx="31">
                  <c:v>27.385143797678499</c:v>
                </c:pt>
                <c:pt idx="32">
                  <c:v>7.1426005103701495</c:v>
                </c:pt>
                <c:pt idx="33">
                  <c:v>19.167507465588724</c:v>
                </c:pt>
                <c:pt idx="34">
                  <c:v>7.7142768812313198</c:v>
                </c:pt>
                <c:pt idx="35">
                  <c:v>21.597889501355187</c:v>
                </c:pt>
                <c:pt idx="36">
                  <c:v>11.750621945680399</c:v>
                </c:pt>
                <c:pt idx="37">
                  <c:v>27.785165387390187</c:v>
                </c:pt>
                <c:pt idx="38">
                  <c:v>8.5779975918900906</c:v>
                </c:pt>
                <c:pt idx="39">
                  <c:v>18.808190340797889</c:v>
                </c:pt>
                <c:pt idx="40">
                  <c:v>9.4853474272050597</c:v>
                </c:pt>
                <c:pt idx="41">
                  <c:v>21.398557947085699</c:v>
                </c:pt>
              </c:numCache>
            </c:numRef>
          </c:val>
        </c:ser>
        <c:ser>
          <c:idx val="1"/>
          <c:order val="1"/>
          <c:tx>
            <c:v>Perméabilité = 0.5 m3/h.m2</c:v>
          </c:tx>
          <c:cat>
            <c:multiLvlStrRef>
              <c:f>'Var perméa fin'!$A$3:$D$44</c:f>
              <c:multiLvlStrCache>
                <c:ptCount val="42"/>
                <c:lvl>
                  <c:pt idx="0">
                    <c:v>BR1</c:v>
                  </c:pt>
                  <c:pt idx="1">
                    <c:v>BR2/BR3</c:v>
                  </c:pt>
                  <c:pt idx="2">
                    <c:v>BR1</c:v>
                  </c:pt>
                  <c:pt idx="3">
                    <c:v>BR2/BR3</c:v>
                  </c:pt>
                  <c:pt idx="4">
                    <c:v>BR1</c:v>
                  </c:pt>
                  <c:pt idx="5">
                    <c:v>BR2/BR3</c:v>
                  </c:pt>
                  <c:pt idx="6">
                    <c:v>BR1</c:v>
                  </c:pt>
                  <c:pt idx="7">
                    <c:v>BR2/BR3</c:v>
                  </c:pt>
                  <c:pt idx="8">
                    <c:v>BR1</c:v>
                  </c:pt>
                  <c:pt idx="9">
                    <c:v>BR2/BR3</c:v>
                  </c:pt>
                  <c:pt idx="10">
                    <c:v>BR1</c:v>
                  </c:pt>
                  <c:pt idx="11">
                    <c:v>BR2/BR3</c:v>
                  </c:pt>
                  <c:pt idx="12">
                    <c:v>BR1</c:v>
                  </c:pt>
                  <c:pt idx="13">
                    <c:v>BR2/BR3</c:v>
                  </c:pt>
                  <c:pt idx="14">
                    <c:v>BR1</c:v>
                  </c:pt>
                  <c:pt idx="15">
                    <c:v>BR2/BR3</c:v>
                  </c:pt>
                  <c:pt idx="16">
                    <c:v>BR1</c:v>
                  </c:pt>
                  <c:pt idx="17">
                    <c:v>BR2/BR3</c:v>
                  </c:pt>
                  <c:pt idx="18">
                    <c:v>BR1</c:v>
                  </c:pt>
                  <c:pt idx="19">
                    <c:v>BR2/BR3</c:v>
                  </c:pt>
                  <c:pt idx="20">
                    <c:v>BR1</c:v>
                  </c:pt>
                  <c:pt idx="21">
                    <c:v>BR2/BR3</c:v>
                  </c:pt>
                  <c:pt idx="22">
                    <c:v>BR1</c:v>
                  </c:pt>
                  <c:pt idx="23">
                    <c:v>BR2/BR3</c:v>
                  </c:pt>
                  <c:pt idx="24">
                    <c:v>BR1</c:v>
                  </c:pt>
                  <c:pt idx="25">
                    <c:v>BR2/BR3</c:v>
                  </c:pt>
                  <c:pt idx="26">
                    <c:v>BR1</c:v>
                  </c:pt>
                  <c:pt idx="27">
                    <c:v>BR2/BR3</c:v>
                  </c:pt>
                  <c:pt idx="28">
                    <c:v>BR1</c:v>
                  </c:pt>
                  <c:pt idx="29">
                    <c:v>BR2/BR3</c:v>
                  </c:pt>
                  <c:pt idx="30">
                    <c:v>BR1</c:v>
                  </c:pt>
                  <c:pt idx="31">
                    <c:v>BR2/BR3</c:v>
                  </c:pt>
                  <c:pt idx="32">
                    <c:v>BR1</c:v>
                  </c:pt>
                  <c:pt idx="33">
                    <c:v>BR2/BR3</c:v>
                  </c:pt>
                  <c:pt idx="34">
                    <c:v>BR1</c:v>
                  </c:pt>
                  <c:pt idx="35">
                    <c:v>BR2/BR3</c:v>
                  </c:pt>
                  <c:pt idx="36">
                    <c:v>BR1</c:v>
                  </c:pt>
                  <c:pt idx="37">
                    <c:v>BR2/BR3</c:v>
                  </c:pt>
                  <c:pt idx="38">
                    <c:v>BR1</c:v>
                  </c:pt>
                  <c:pt idx="39">
                    <c:v>BR2/BR3</c:v>
                  </c:pt>
                  <c:pt idx="40">
                    <c:v>BR1</c:v>
                  </c:pt>
                  <c:pt idx="41">
                    <c:v>BR2/BR3</c:v>
                  </c:pt>
                </c:lvl>
                <c:lvl>
                  <c:pt idx="0">
                    <c:v>Base</c:v>
                  </c:pt>
                  <c:pt idx="2">
                    <c:v>Planistar Sun</c:v>
                  </c:pt>
                  <c:pt idx="4">
                    <c:v>Base</c:v>
                  </c:pt>
                  <c:pt idx="6">
                    <c:v>Planistar Sun</c:v>
                  </c:pt>
                  <c:pt idx="8">
                    <c:v>Base</c:v>
                  </c:pt>
                  <c:pt idx="10">
                    <c:v>Planistar Sun</c:v>
                  </c:pt>
                  <c:pt idx="12">
                    <c:v>Base</c:v>
                  </c:pt>
                  <c:pt idx="14">
                    <c:v>Planistar Sun</c:v>
                  </c:pt>
                  <c:pt idx="16">
                    <c:v>Base</c:v>
                  </c:pt>
                  <c:pt idx="18">
                    <c:v>Planistar Sun</c:v>
                  </c:pt>
                  <c:pt idx="20">
                    <c:v>Base</c:v>
                  </c:pt>
                  <c:pt idx="22">
                    <c:v>Planistar Sun</c:v>
                  </c:pt>
                  <c:pt idx="24">
                    <c:v>Base</c:v>
                  </c:pt>
                  <c:pt idx="26">
                    <c:v>Planistar Sun</c:v>
                  </c:pt>
                  <c:pt idx="28">
                    <c:v>Cool Lite Xtrem</c:v>
                  </c:pt>
                  <c:pt idx="30">
                    <c:v>Base</c:v>
                  </c:pt>
                  <c:pt idx="32">
                    <c:v>Planistar Sun</c:v>
                  </c:pt>
                  <c:pt idx="34">
                    <c:v>Cool Lite Xtrem</c:v>
                  </c:pt>
                  <c:pt idx="36">
                    <c:v>Base</c:v>
                  </c:pt>
                  <c:pt idx="38">
                    <c:v>Planistar Sun</c:v>
                  </c:pt>
                  <c:pt idx="40">
                    <c:v>Cool Lite Xtrem</c:v>
                  </c:pt>
                </c:lvl>
                <c:lvl>
                  <c:pt idx="0">
                    <c:v>ITE</c:v>
                  </c:pt>
                  <c:pt idx="4">
                    <c:v>ITI</c:v>
                  </c:pt>
                  <c:pt idx="8">
                    <c:v>Bois</c:v>
                  </c:pt>
                  <c:pt idx="12">
                    <c:v>ITE</c:v>
                  </c:pt>
                  <c:pt idx="16">
                    <c:v>ITI</c:v>
                  </c:pt>
                  <c:pt idx="20">
                    <c:v>Bois</c:v>
                  </c:pt>
                  <c:pt idx="24">
                    <c:v>ITE</c:v>
                  </c:pt>
                  <c:pt idx="30">
                    <c:v>ITI</c:v>
                  </c:pt>
                  <c:pt idx="36">
                    <c:v>Bois</c:v>
                  </c:pt>
                </c:lvl>
                <c:lvl>
                  <c:pt idx="0">
                    <c:v>H1b</c:v>
                  </c:pt>
                  <c:pt idx="12">
                    <c:v>H2d</c:v>
                  </c:pt>
                  <c:pt idx="24">
                    <c:v>H3</c:v>
                  </c:pt>
                </c:lvl>
              </c:multiLvlStrCache>
            </c:multiLvlStrRef>
          </c:cat>
          <c:val>
            <c:numRef>
              <c:f>'Var perméa fin'!$H$3:$H$44</c:f>
              <c:numCache>
                <c:formatCode>0.00</c:formatCode>
                <c:ptCount val="42"/>
                <c:pt idx="0">
                  <c:v>2.3788700607641671</c:v>
                </c:pt>
                <c:pt idx="1">
                  <c:v>3.38701452428558</c:v>
                </c:pt>
                <c:pt idx="2">
                  <c:v>1.9236629015661215</c:v>
                </c:pt>
                <c:pt idx="3">
                  <c:v>1.7906834649704315</c:v>
                </c:pt>
                <c:pt idx="4">
                  <c:v>5.0555529331863776</c:v>
                </c:pt>
                <c:pt idx="5">
                  <c:v>8.6870628171004505</c:v>
                </c:pt>
                <c:pt idx="6">
                  <c:v>3.4097683863334871</c:v>
                </c:pt>
                <c:pt idx="7">
                  <c:v>5.3967922937569197</c:v>
                </c:pt>
                <c:pt idx="8">
                  <c:v>7.9334594630225084</c:v>
                </c:pt>
                <c:pt idx="9">
                  <c:v>14.321329933843399</c:v>
                </c:pt>
                <c:pt idx="10">
                  <c:v>5.7786505724079698</c:v>
                </c:pt>
                <c:pt idx="11">
                  <c:v>8.31025839616313</c:v>
                </c:pt>
                <c:pt idx="12">
                  <c:v>0.57062635538404904</c:v>
                </c:pt>
                <c:pt idx="13">
                  <c:v>4.6944366776337683</c:v>
                </c:pt>
                <c:pt idx="14">
                  <c:v>0.41437710719478565</c:v>
                </c:pt>
                <c:pt idx="15">
                  <c:v>2.6188915816590801</c:v>
                </c:pt>
                <c:pt idx="16">
                  <c:v>5.8347764737728003</c:v>
                </c:pt>
                <c:pt idx="17">
                  <c:v>15.847591765175698</c:v>
                </c:pt>
                <c:pt idx="18">
                  <c:v>3.2958432875313202</c:v>
                </c:pt>
                <c:pt idx="19">
                  <c:v>10.1341425499543</c:v>
                </c:pt>
                <c:pt idx="20">
                  <c:v>12.9361188257379</c:v>
                </c:pt>
                <c:pt idx="21">
                  <c:v>23.606195816378523</c:v>
                </c:pt>
                <c:pt idx="22">
                  <c:v>7.1478302972189232</c:v>
                </c:pt>
                <c:pt idx="23">
                  <c:v>14.358131819557414</c:v>
                </c:pt>
                <c:pt idx="24">
                  <c:v>4.3193016480074675</c:v>
                </c:pt>
                <c:pt idx="25">
                  <c:v>14.718707131255398</c:v>
                </c:pt>
                <c:pt idx="26">
                  <c:v>3.1800902441845036</c:v>
                </c:pt>
                <c:pt idx="27">
                  <c:v>10.105058681428</c:v>
                </c:pt>
                <c:pt idx="28">
                  <c:v>3.5425112081321557</c:v>
                </c:pt>
                <c:pt idx="29">
                  <c:v>11.452035170324415</c:v>
                </c:pt>
                <c:pt idx="30">
                  <c:v>9.1477553106818981</c:v>
                </c:pt>
                <c:pt idx="31">
                  <c:v>27.648823852391502</c:v>
                </c:pt>
                <c:pt idx="32">
                  <c:v>7.1428569879382255</c:v>
                </c:pt>
                <c:pt idx="33">
                  <c:v>19.329291574907369</c:v>
                </c:pt>
                <c:pt idx="34">
                  <c:v>7.7162888288195095</c:v>
                </c:pt>
                <c:pt idx="35">
                  <c:v>21.845053002515186</c:v>
                </c:pt>
                <c:pt idx="36">
                  <c:v>11.746696269318306</c:v>
                </c:pt>
                <c:pt idx="37">
                  <c:v>28.021684413413105</c:v>
                </c:pt>
                <c:pt idx="38">
                  <c:v>8.5708843156139345</c:v>
                </c:pt>
                <c:pt idx="39">
                  <c:v>18.924977296153401</c:v>
                </c:pt>
                <c:pt idx="40">
                  <c:v>9.4804743872919595</c:v>
                </c:pt>
                <c:pt idx="41">
                  <c:v>21.545126225039361</c:v>
                </c:pt>
              </c:numCache>
            </c:numRef>
          </c:val>
        </c:ser>
        <c:axId val="143794944"/>
        <c:axId val="143796480"/>
      </c:barChart>
      <c:catAx>
        <c:axId val="143794944"/>
        <c:scaling>
          <c:orientation val="minMax"/>
        </c:scaling>
        <c:axPos val="b"/>
        <c:tickLblPos val="nextTo"/>
        <c:txPr>
          <a:bodyPr/>
          <a:lstStyle/>
          <a:p>
            <a:pPr>
              <a:defRPr sz="800"/>
            </a:pPr>
            <a:endParaRPr lang="fr-FR"/>
          </a:p>
        </c:txPr>
        <c:crossAx val="143796480"/>
        <c:crosses val="autoZero"/>
        <c:auto val="1"/>
        <c:lblAlgn val="ctr"/>
        <c:lblOffset val="100"/>
      </c:catAx>
      <c:valAx>
        <c:axId val="143796480"/>
        <c:scaling>
          <c:orientation val="minMax"/>
        </c:scaling>
        <c:axPos val="l"/>
        <c:majorGridlines/>
        <c:title>
          <c:tx>
            <c:rich>
              <a:bodyPr rot="-5400000" vert="horz"/>
              <a:lstStyle/>
              <a:p>
                <a:pPr>
                  <a:defRPr/>
                </a:pPr>
                <a:r>
                  <a:rPr lang="en-US"/>
                  <a:t>Dies (h)</a:t>
                </a:r>
              </a:p>
            </c:rich>
          </c:tx>
          <c:layout/>
        </c:title>
        <c:numFmt formatCode="0.00" sourceLinked="1"/>
        <c:tickLblPos val="nextTo"/>
        <c:crossAx val="143794944"/>
        <c:crosses val="autoZero"/>
        <c:crossBetween val="between"/>
      </c:valAx>
    </c:plotArea>
    <c:legend>
      <c:legendPos val="t"/>
      <c:layout/>
    </c:legend>
    <c:plotVisOnly val="1"/>
  </c:chart>
  <c:spPr>
    <a:solidFill>
      <a:schemeClr val="bg1"/>
    </a:solidFill>
    <a:ln>
      <a:noFill/>
    </a:ln>
  </c:sp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fr-FR"/>
  <c:chart>
    <c:title>
      <c:tx>
        <c:rich>
          <a:bodyPr/>
          <a:lstStyle/>
          <a:p>
            <a:pPr>
              <a:defRPr/>
            </a:pPr>
            <a:r>
              <a:rPr lang="en-US"/>
              <a:t>Variation de la Dies en fonction de la perméabilité à l'air
Double Flux + surventilation mécanique nocturne - Rouv_max=60%</a:t>
            </a:r>
          </a:p>
        </c:rich>
      </c:tx>
      <c:layout>
        <c:manualLayout>
          <c:xMode val="edge"/>
          <c:yMode val="edge"/>
          <c:x val="0.24865586694136371"/>
          <c:y val="2.2471910112359897E-2"/>
        </c:manualLayout>
      </c:layout>
    </c:title>
    <c:plotArea>
      <c:layout/>
      <c:barChart>
        <c:barDir val="col"/>
        <c:grouping val="clustered"/>
        <c:ser>
          <c:idx val="0"/>
          <c:order val="0"/>
          <c:tx>
            <c:v>Perméabilité = 1 m3/h.m2</c:v>
          </c:tx>
          <c:cat>
            <c:multiLvlStrRef>
              <c:f>'Var perméa fin'!$A$3:$D$44</c:f>
              <c:multiLvlStrCache>
                <c:ptCount val="42"/>
                <c:lvl>
                  <c:pt idx="0">
                    <c:v>BR1</c:v>
                  </c:pt>
                  <c:pt idx="1">
                    <c:v>BR2/BR3</c:v>
                  </c:pt>
                  <c:pt idx="2">
                    <c:v>BR1</c:v>
                  </c:pt>
                  <c:pt idx="3">
                    <c:v>BR2/BR3</c:v>
                  </c:pt>
                  <c:pt idx="4">
                    <c:v>BR1</c:v>
                  </c:pt>
                  <c:pt idx="5">
                    <c:v>BR2/BR3</c:v>
                  </c:pt>
                  <c:pt idx="6">
                    <c:v>BR1</c:v>
                  </c:pt>
                  <c:pt idx="7">
                    <c:v>BR2/BR3</c:v>
                  </c:pt>
                  <c:pt idx="8">
                    <c:v>BR1</c:v>
                  </c:pt>
                  <c:pt idx="9">
                    <c:v>BR2/BR3</c:v>
                  </c:pt>
                  <c:pt idx="10">
                    <c:v>BR1</c:v>
                  </c:pt>
                  <c:pt idx="11">
                    <c:v>BR2/BR3</c:v>
                  </c:pt>
                  <c:pt idx="12">
                    <c:v>BR1</c:v>
                  </c:pt>
                  <c:pt idx="13">
                    <c:v>BR2/BR3</c:v>
                  </c:pt>
                  <c:pt idx="14">
                    <c:v>BR1</c:v>
                  </c:pt>
                  <c:pt idx="15">
                    <c:v>BR2/BR3</c:v>
                  </c:pt>
                  <c:pt idx="16">
                    <c:v>BR1</c:v>
                  </c:pt>
                  <c:pt idx="17">
                    <c:v>BR2/BR3</c:v>
                  </c:pt>
                  <c:pt idx="18">
                    <c:v>BR1</c:v>
                  </c:pt>
                  <c:pt idx="19">
                    <c:v>BR2/BR3</c:v>
                  </c:pt>
                  <c:pt idx="20">
                    <c:v>BR1</c:v>
                  </c:pt>
                  <c:pt idx="21">
                    <c:v>BR2/BR3</c:v>
                  </c:pt>
                  <c:pt idx="22">
                    <c:v>BR1</c:v>
                  </c:pt>
                  <c:pt idx="23">
                    <c:v>BR2/BR3</c:v>
                  </c:pt>
                  <c:pt idx="24">
                    <c:v>BR1</c:v>
                  </c:pt>
                  <c:pt idx="25">
                    <c:v>BR2/BR3</c:v>
                  </c:pt>
                  <c:pt idx="26">
                    <c:v>BR1</c:v>
                  </c:pt>
                  <c:pt idx="27">
                    <c:v>BR2/BR3</c:v>
                  </c:pt>
                  <c:pt idx="28">
                    <c:v>BR1</c:v>
                  </c:pt>
                  <c:pt idx="29">
                    <c:v>BR2/BR3</c:v>
                  </c:pt>
                  <c:pt idx="30">
                    <c:v>BR1</c:v>
                  </c:pt>
                  <c:pt idx="31">
                    <c:v>BR2/BR3</c:v>
                  </c:pt>
                  <c:pt idx="32">
                    <c:v>BR1</c:v>
                  </c:pt>
                  <c:pt idx="33">
                    <c:v>BR2/BR3</c:v>
                  </c:pt>
                  <c:pt idx="34">
                    <c:v>BR1</c:v>
                  </c:pt>
                  <c:pt idx="35">
                    <c:v>BR2/BR3</c:v>
                  </c:pt>
                  <c:pt idx="36">
                    <c:v>BR1</c:v>
                  </c:pt>
                  <c:pt idx="37">
                    <c:v>BR2/BR3</c:v>
                  </c:pt>
                  <c:pt idx="38">
                    <c:v>BR1</c:v>
                  </c:pt>
                  <c:pt idx="39">
                    <c:v>BR2/BR3</c:v>
                  </c:pt>
                  <c:pt idx="40">
                    <c:v>BR1</c:v>
                  </c:pt>
                  <c:pt idx="41">
                    <c:v>BR2/BR3</c:v>
                  </c:pt>
                </c:lvl>
                <c:lvl>
                  <c:pt idx="0">
                    <c:v>Base</c:v>
                  </c:pt>
                  <c:pt idx="2">
                    <c:v>Planistar Sun</c:v>
                  </c:pt>
                  <c:pt idx="4">
                    <c:v>Base</c:v>
                  </c:pt>
                  <c:pt idx="6">
                    <c:v>Planistar Sun</c:v>
                  </c:pt>
                  <c:pt idx="8">
                    <c:v>Base</c:v>
                  </c:pt>
                  <c:pt idx="10">
                    <c:v>Planistar Sun</c:v>
                  </c:pt>
                  <c:pt idx="12">
                    <c:v>Base</c:v>
                  </c:pt>
                  <c:pt idx="14">
                    <c:v>Planistar Sun</c:v>
                  </c:pt>
                  <c:pt idx="16">
                    <c:v>Base</c:v>
                  </c:pt>
                  <c:pt idx="18">
                    <c:v>Planistar Sun</c:v>
                  </c:pt>
                  <c:pt idx="20">
                    <c:v>Base</c:v>
                  </c:pt>
                  <c:pt idx="22">
                    <c:v>Planistar Sun</c:v>
                  </c:pt>
                  <c:pt idx="24">
                    <c:v>Base</c:v>
                  </c:pt>
                  <c:pt idx="26">
                    <c:v>Planistar Sun</c:v>
                  </c:pt>
                  <c:pt idx="28">
                    <c:v>Cool Lite Xtrem</c:v>
                  </c:pt>
                  <c:pt idx="30">
                    <c:v>Base</c:v>
                  </c:pt>
                  <c:pt idx="32">
                    <c:v>Planistar Sun</c:v>
                  </c:pt>
                  <c:pt idx="34">
                    <c:v>Cool Lite Xtrem</c:v>
                  </c:pt>
                  <c:pt idx="36">
                    <c:v>Base</c:v>
                  </c:pt>
                  <c:pt idx="38">
                    <c:v>Planistar Sun</c:v>
                  </c:pt>
                  <c:pt idx="40">
                    <c:v>Cool Lite Xtrem</c:v>
                  </c:pt>
                </c:lvl>
                <c:lvl>
                  <c:pt idx="0">
                    <c:v>ITE</c:v>
                  </c:pt>
                  <c:pt idx="4">
                    <c:v>ITI</c:v>
                  </c:pt>
                  <c:pt idx="8">
                    <c:v>Bois</c:v>
                  </c:pt>
                  <c:pt idx="12">
                    <c:v>ITE</c:v>
                  </c:pt>
                  <c:pt idx="16">
                    <c:v>ITI</c:v>
                  </c:pt>
                  <c:pt idx="20">
                    <c:v>Bois</c:v>
                  </c:pt>
                  <c:pt idx="24">
                    <c:v>ITE</c:v>
                  </c:pt>
                  <c:pt idx="30">
                    <c:v>ITI</c:v>
                  </c:pt>
                  <c:pt idx="36">
                    <c:v>Bois</c:v>
                  </c:pt>
                </c:lvl>
                <c:lvl>
                  <c:pt idx="0">
                    <c:v>H1b</c:v>
                  </c:pt>
                  <c:pt idx="12">
                    <c:v>H2d</c:v>
                  </c:pt>
                  <c:pt idx="24">
                    <c:v>H3</c:v>
                  </c:pt>
                </c:lvl>
              </c:multiLvlStrCache>
            </c:multiLvlStrRef>
          </c:cat>
          <c:val>
            <c:numRef>
              <c:f>'Var perméa fin'!$I$3:$I$44</c:f>
              <c:numCache>
                <c:formatCode>0.00</c:formatCode>
                <c:ptCount val="42"/>
                <c:pt idx="0">
                  <c:v>2.0142265956016798</c:v>
                </c:pt>
                <c:pt idx="1">
                  <c:v>2.7606385517912631</c:v>
                </c:pt>
                <c:pt idx="2">
                  <c:v>1.6095659680582501</c:v>
                </c:pt>
                <c:pt idx="3">
                  <c:v>1.3407512800564498</c:v>
                </c:pt>
                <c:pt idx="4">
                  <c:v>4.6458568651080503</c:v>
                </c:pt>
                <c:pt idx="5">
                  <c:v>7.9647683962212197</c:v>
                </c:pt>
                <c:pt idx="6">
                  <c:v>3.2116042420979456</c:v>
                </c:pt>
                <c:pt idx="7">
                  <c:v>4.2854746407761555</c:v>
                </c:pt>
                <c:pt idx="8">
                  <c:v>8.2565106788094731</c:v>
                </c:pt>
                <c:pt idx="9">
                  <c:v>13.373113792336101</c:v>
                </c:pt>
                <c:pt idx="10">
                  <c:v>4.7670972828998002</c:v>
                </c:pt>
                <c:pt idx="11">
                  <c:v>7.5593789694630313</c:v>
                </c:pt>
                <c:pt idx="12">
                  <c:v>0.54627765952784801</c:v>
                </c:pt>
                <c:pt idx="13">
                  <c:v>4.1567856046828604</c:v>
                </c:pt>
                <c:pt idx="14">
                  <c:v>0.40107486669479553</c:v>
                </c:pt>
                <c:pt idx="15">
                  <c:v>2.21230323900765</c:v>
                </c:pt>
                <c:pt idx="16">
                  <c:v>5.5441447226553455</c:v>
                </c:pt>
                <c:pt idx="17">
                  <c:v>14.506069776191699</c:v>
                </c:pt>
                <c:pt idx="18">
                  <c:v>3.2414073291500101</c:v>
                </c:pt>
                <c:pt idx="19">
                  <c:v>9.2541381085202694</c:v>
                </c:pt>
                <c:pt idx="20">
                  <c:v>12.938502641002501</c:v>
                </c:pt>
                <c:pt idx="21">
                  <c:v>22.34671256103827</c:v>
                </c:pt>
                <c:pt idx="22">
                  <c:v>7.1620045506729451</c:v>
                </c:pt>
                <c:pt idx="23">
                  <c:v>13.656935374943806</c:v>
                </c:pt>
                <c:pt idx="24">
                  <c:v>4.1837765827654296</c:v>
                </c:pt>
                <c:pt idx="25">
                  <c:v>13.014782439662406</c:v>
                </c:pt>
                <c:pt idx="26">
                  <c:v>3.0751831364146787</c:v>
                </c:pt>
                <c:pt idx="27">
                  <c:v>9.0335733023907565</c:v>
                </c:pt>
                <c:pt idx="28">
                  <c:v>3.4273452909521098</c:v>
                </c:pt>
                <c:pt idx="29">
                  <c:v>10.193037735520306</c:v>
                </c:pt>
                <c:pt idx="30">
                  <c:v>8.9333901259881099</c:v>
                </c:pt>
                <c:pt idx="31">
                  <c:v>25.0073294206735</c:v>
                </c:pt>
                <c:pt idx="32">
                  <c:v>6.9827356929324198</c:v>
                </c:pt>
                <c:pt idx="33">
                  <c:v>17.569040032452289</c:v>
                </c:pt>
                <c:pt idx="34">
                  <c:v>7.5477706247678</c:v>
                </c:pt>
                <c:pt idx="35">
                  <c:v>19.770962990636701</c:v>
                </c:pt>
                <c:pt idx="36">
                  <c:v>11.556602921898312</c:v>
                </c:pt>
                <c:pt idx="37">
                  <c:v>25.878728637536089</c:v>
                </c:pt>
                <c:pt idx="38">
                  <c:v>8.4444874151273943</c:v>
                </c:pt>
                <c:pt idx="39">
                  <c:v>17.56606657551967</c:v>
                </c:pt>
                <c:pt idx="40">
                  <c:v>9.3344094996232752</c:v>
                </c:pt>
                <c:pt idx="41">
                  <c:v>19.964756068263402</c:v>
                </c:pt>
              </c:numCache>
            </c:numRef>
          </c:val>
        </c:ser>
        <c:ser>
          <c:idx val="1"/>
          <c:order val="1"/>
          <c:tx>
            <c:v>Perméabilité = 0.5 m3/h.m2</c:v>
          </c:tx>
          <c:cat>
            <c:multiLvlStrRef>
              <c:f>'Var perméa fin'!$A$3:$D$44</c:f>
              <c:multiLvlStrCache>
                <c:ptCount val="42"/>
                <c:lvl>
                  <c:pt idx="0">
                    <c:v>BR1</c:v>
                  </c:pt>
                  <c:pt idx="1">
                    <c:v>BR2/BR3</c:v>
                  </c:pt>
                  <c:pt idx="2">
                    <c:v>BR1</c:v>
                  </c:pt>
                  <c:pt idx="3">
                    <c:v>BR2/BR3</c:v>
                  </c:pt>
                  <c:pt idx="4">
                    <c:v>BR1</c:v>
                  </c:pt>
                  <c:pt idx="5">
                    <c:v>BR2/BR3</c:v>
                  </c:pt>
                  <c:pt idx="6">
                    <c:v>BR1</c:v>
                  </c:pt>
                  <c:pt idx="7">
                    <c:v>BR2/BR3</c:v>
                  </c:pt>
                  <c:pt idx="8">
                    <c:v>BR1</c:v>
                  </c:pt>
                  <c:pt idx="9">
                    <c:v>BR2/BR3</c:v>
                  </c:pt>
                  <c:pt idx="10">
                    <c:v>BR1</c:v>
                  </c:pt>
                  <c:pt idx="11">
                    <c:v>BR2/BR3</c:v>
                  </c:pt>
                  <c:pt idx="12">
                    <c:v>BR1</c:v>
                  </c:pt>
                  <c:pt idx="13">
                    <c:v>BR2/BR3</c:v>
                  </c:pt>
                  <c:pt idx="14">
                    <c:v>BR1</c:v>
                  </c:pt>
                  <c:pt idx="15">
                    <c:v>BR2/BR3</c:v>
                  </c:pt>
                  <c:pt idx="16">
                    <c:v>BR1</c:v>
                  </c:pt>
                  <c:pt idx="17">
                    <c:v>BR2/BR3</c:v>
                  </c:pt>
                  <c:pt idx="18">
                    <c:v>BR1</c:v>
                  </c:pt>
                  <c:pt idx="19">
                    <c:v>BR2/BR3</c:v>
                  </c:pt>
                  <c:pt idx="20">
                    <c:v>BR1</c:v>
                  </c:pt>
                  <c:pt idx="21">
                    <c:v>BR2/BR3</c:v>
                  </c:pt>
                  <c:pt idx="22">
                    <c:v>BR1</c:v>
                  </c:pt>
                  <c:pt idx="23">
                    <c:v>BR2/BR3</c:v>
                  </c:pt>
                  <c:pt idx="24">
                    <c:v>BR1</c:v>
                  </c:pt>
                  <c:pt idx="25">
                    <c:v>BR2/BR3</c:v>
                  </c:pt>
                  <c:pt idx="26">
                    <c:v>BR1</c:v>
                  </c:pt>
                  <c:pt idx="27">
                    <c:v>BR2/BR3</c:v>
                  </c:pt>
                  <c:pt idx="28">
                    <c:v>BR1</c:v>
                  </c:pt>
                  <c:pt idx="29">
                    <c:v>BR2/BR3</c:v>
                  </c:pt>
                  <c:pt idx="30">
                    <c:v>BR1</c:v>
                  </c:pt>
                  <c:pt idx="31">
                    <c:v>BR2/BR3</c:v>
                  </c:pt>
                  <c:pt idx="32">
                    <c:v>BR1</c:v>
                  </c:pt>
                  <c:pt idx="33">
                    <c:v>BR2/BR3</c:v>
                  </c:pt>
                  <c:pt idx="34">
                    <c:v>BR1</c:v>
                  </c:pt>
                  <c:pt idx="35">
                    <c:v>BR2/BR3</c:v>
                  </c:pt>
                  <c:pt idx="36">
                    <c:v>BR1</c:v>
                  </c:pt>
                  <c:pt idx="37">
                    <c:v>BR2/BR3</c:v>
                  </c:pt>
                  <c:pt idx="38">
                    <c:v>BR1</c:v>
                  </c:pt>
                  <c:pt idx="39">
                    <c:v>BR2/BR3</c:v>
                  </c:pt>
                  <c:pt idx="40">
                    <c:v>BR1</c:v>
                  </c:pt>
                  <c:pt idx="41">
                    <c:v>BR2/BR3</c:v>
                  </c:pt>
                </c:lvl>
                <c:lvl>
                  <c:pt idx="0">
                    <c:v>Base</c:v>
                  </c:pt>
                  <c:pt idx="2">
                    <c:v>Planistar Sun</c:v>
                  </c:pt>
                  <c:pt idx="4">
                    <c:v>Base</c:v>
                  </c:pt>
                  <c:pt idx="6">
                    <c:v>Planistar Sun</c:v>
                  </c:pt>
                  <c:pt idx="8">
                    <c:v>Base</c:v>
                  </c:pt>
                  <c:pt idx="10">
                    <c:v>Planistar Sun</c:v>
                  </c:pt>
                  <c:pt idx="12">
                    <c:v>Base</c:v>
                  </c:pt>
                  <c:pt idx="14">
                    <c:v>Planistar Sun</c:v>
                  </c:pt>
                  <c:pt idx="16">
                    <c:v>Base</c:v>
                  </c:pt>
                  <c:pt idx="18">
                    <c:v>Planistar Sun</c:v>
                  </c:pt>
                  <c:pt idx="20">
                    <c:v>Base</c:v>
                  </c:pt>
                  <c:pt idx="22">
                    <c:v>Planistar Sun</c:v>
                  </c:pt>
                  <c:pt idx="24">
                    <c:v>Base</c:v>
                  </c:pt>
                  <c:pt idx="26">
                    <c:v>Planistar Sun</c:v>
                  </c:pt>
                  <c:pt idx="28">
                    <c:v>Cool Lite Xtrem</c:v>
                  </c:pt>
                  <c:pt idx="30">
                    <c:v>Base</c:v>
                  </c:pt>
                  <c:pt idx="32">
                    <c:v>Planistar Sun</c:v>
                  </c:pt>
                  <c:pt idx="34">
                    <c:v>Cool Lite Xtrem</c:v>
                  </c:pt>
                  <c:pt idx="36">
                    <c:v>Base</c:v>
                  </c:pt>
                  <c:pt idx="38">
                    <c:v>Planistar Sun</c:v>
                  </c:pt>
                  <c:pt idx="40">
                    <c:v>Cool Lite Xtrem</c:v>
                  </c:pt>
                </c:lvl>
                <c:lvl>
                  <c:pt idx="0">
                    <c:v>ITE</c:v>
                  </c:pt>
                  <c:pt idx="4">
                    <c:v>ITI</c:v>
                  </c:pt>
                  <c:pt idx="8">
                    <c:v>Bois</c:v>
                  </c:pt>
                  <c:pt idx="12">
                    <c:v>ITE</c:v>
                  </c:pt>
                  <c:pt idx="16">
                    <c:v>ITI</c:v>
                  </c:pt>
                  <c:pt idx="20">
                    <c:v>Bois</c:v>
                  </c:pt>
                  <c:pt idx="24">
                    <c:v>ITE</c:v>
                  </c:pt>
                  <c:pt idx="30">
                    <c:v>ITI</c:v>
                  </c:pt>
                  <c:pt idx="36">
                    <c:v>Bois</c:v>
                  </c:pt>
                </c:lvl>
                <c:lvl>
                  <c:pt idx="0">
                    <c:v>H1b</c:v>
                  </c:pt>
                  <c:pt idx="12">
                    <c:v>H2d</c:v>
                  </c:pt>
                  <c:pt idx="24">
                    <c:v>H3</c:v>
                  </c:pt>
                </c:lvl>
              </c:multiLvlStrCache>
            </c:multiLvlStrRef>
          </c:cat>
          <c:val>
            <c:numRef>
              <c:f>'Var perméa fin'!$J$3:$J$44</c:f>
              <c:numCache>
                <c:formatCode>0.00</c:formatCode>
                <c:ptCount val="42"/>
                <c:pt idx="0">
                  <c:v>2.0907852625663748</c:v>
                </c:pt>
                <c:pt idx="1">
                  <c:v>2.7353612779416747</c:v>
                </c:pt>
                <c:pt idx="2">
                  <c:v>1.7164330828203098</c:v>
                </c:pt>
                <c:pt idx="3">
                  <c:v>1.56887026575776</c:v>
                </c:pt>
                <c:pt idx="4">
                  <c:v>4.48359951781877</c:v>
                </c:pt>
                <c:pt idx="5">
                  <c:v>7.9736010293752404</c:v>
                </c:pt>
                <c:pt idx="6">
                  <c:v>2.9807610326920146</c:v>
                </c:pt>
                <c:pt idx="7">
                  <c:v>4.9116116885752801</c:v>
                </c:pt>
                <c:pt idx="8">
                  <c:v>7.5912353639080203</c:v>
                </c:pt>
                <c:pt idx="9">
                  <c:v>13.5612093621073</c:v>
                </c:pt>
                <c:pt idx="10">
                  <c:v>4.8052985163619955</c:v>
                </c:pt>
                <c:pt idx="11">
                  <c:v>7.8005410863095701</c:v>
                </c:pt>
                <c:pt idx="12">
                  <c:v>0.54520947145740095</c:v>
                </c:pt>
                <c:pt idx="13">
                  <c:v>4.0660610537649999</c:v>
                </c:pt>
                <c:pt idx="14">
                  <c:v>0.39903131126967689</c:v>
                </c:pt>
                <c:pt idx="15">
                  <c:v>2.2337111405905352</c:v>
                </c:pt>
                <c:pt idx="16">
                  <c:v>5.3611528610979713</c:v>
                </c:pt>
                <c:pt idx="17">
                  <c:v>14.608094568157499</c:v>
                </c:pt>
                <c:pt idx="18">
                  <c:v>3.2286920886340202</c:v>
                </c:pt>
                <c:pt idx="19">
                  <c:v>9.3098348115903242</c:v>
                </c:pt>
                <c:pt idx="20">
                  <c:v>12.856912231155714</c:v>
                </c:pt>
                <c:pt idx="21">
                  <c:v>22.483222622272066</c:v>
                </c:pt>
                <c:pt idx="22">
                  <c:v>6.9456547595368701</c:v>
                </c:pt>
                <c:pt idx="23">
                  <c:v>13.6651194100354</c:v>
                </c:pt>
                <c:pt idx="24">
                  <c:v>4.18330461309281</c:v>
                </c:pt>
                <c:pt idx="25">
                  <c:v>13.137738145139798</c:v>
                </c:pt>
                <c:pt idx="26">
                  <c:v>3.0718340965334501</c:v>
                </c:pt>
                <c:pt idx="27">
                  <c:v>9.0977726441962989</c:v>
                </c:pt>
                <c:pt idx="28">
                  <c:v>3.4248112115159737</c:v>
                </c:pt>
                <c:pt idx="29">
                  <c:v>10.277578826281101</c:v>
                </c:pt>
                <c:pt idx="30">
                  <c:v>8.9358888002211803</c:v>
                </c:pt>
                <c:pt idx="31">
                  <c:v>25.241128805258899</c:v>
                </c:pt>
                <c:pt idx="32">
                  <c:v>6.9843996371372201</c:v>
                </c:pt>
                <c:pt idx="33">
                  <c:v>17.702460375636086</c:v>
                </c:pt>
                <c:pt idx="34">
                  <c:v>7.5488980620227704</c:v>
                </c:pt>
                <c:pt idx="35">
                  <c:v>19.935845605136102</c:v>
                </c:pt>
                <c:pt idx="36">
                  <c:v>11.549535715737402</c:v>
                </c:pt>
                <c:pt idx="37">
                  <c:v>26.062199301832489</c:v>
                </c:pt>
                <c:pt idx="38">
                  <c:v>8.4366162003752727</c:v>
                </c:pt>
                <c:pt idx="39">
                  <c:v>17.660203936052888</c:v>
                </c:pt>
                <c:pt idx="40">
                  <c:v>9.3287172256681217</c:v>
                </c:pt>
                <c:pt idx="41">
                  <c:v>20.087209017678099</c:v>
                </c:pt>
              </c:numCache>
            </c:numRef>
          </c:val>
        </c:ser>
        <c:axId val="143847808"/>
        <c:axId val="143849344"/>
      </c:barChart>
      <c:catAx>
        <c:axId val="143847808"/>
        <c:scaling>
          <c:orientation val="minMax"/>
        </c:scaling>
        <c:axPos val="b"/>
        <c:tickLblPos val="nextTo"/>
        <c:txPr>
          <a:bodyPr/>
          <a:lstStyle/>
          <a:p>
            <a:pPr>
              <a:defRPr sz="800"/>
            </a:pPr>
            <a:endParaRPr lang="fr-FR"/>
          </a:p>
        </c:txPr>
        <c:crossAx val="143849344"/>
        <c:crosses val="autoZero"/>
        <c:auto val="1"/>
        <c:lblAlgn val="ctr"/>
        <c:lblOffset val="100"/>
      </c:catAx>
      <c:valAx>
        <c:axId val="143849344"/>
        <c:scaling>
          <c:orientation val="minMax"/>
        </c:scaling>
        <c:axPos val="l"/>
        <c:majorGridlines/>
        <c:title>
          <c:tx>
            <c:rich>
              <a:bodyPr rot="-5400000" vert="horz"/>
              <a:lstStyle/>
              <a:p>
                <a:pPr>
                  <a:defRPr/>
                </a:pPr>
                <a:r>
                  <a:rPr lang="en-US"/>
                  <a:t>Dies (h)</a:t>
                </a:r>
              </a:p>
            </c:rich>
          </c:tx>
          <c:layout/>
        </c:title>
        <c:numFmt formatCode="0.00" sourceLinked="1"/>
        <c:tickLblPos val="nextTo"/>
        <c:crossAx val="143847808"/>
        <c:crosses val="autoZero"/>
        <c:crossBetween val="between"/>
      </c:valAx>
    </c:plotArea>
    <c:legend>
      <c:legendPos val="t"/>
      <c:layout/>
    </c:legend>
    <c:plotVisOnly val="1"/>
  </c:chart>
  <c:spPr>
    <a:solidFill>
      <a:schemeClr val="bg1"/>
    </a:solidFill>
    <a:ln>
      <a:noFill/>
    </a:ln>
  </c:spPr>
  <c:txPr>
    <a:bodyPr/>
    <a:lstStyle/>
    <a:p>
      <a:pPr>
        <a:defRPr sz="900"/>
      </a:pPr>
      <a:endParaRPr lang="fr-FR"/>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fr-FR"/>
  <c:chart>
    <c:title>
      <c:tx>
        <c:rich>
          <a:bodyPr/>
          <a:lstStyle/>
          <a:p>
            <a:pPr>
              <a:defRPr sz="1050"/>
            </a:pPr>
            <a:r>
              <a:rPr lang="en-US" sz="1050"/>
              <a:t>Résultats Dies - H2d - Perméa =1 m³/h.m²</a:t>
            </a:r>
          </a:p>
        </c:rich>
      </c:tx>
      <c:layout/>
    </c:title>
    <c:plotArea>
      <c:layout/>
      <c:barChart>
        <c:barDir val="col"/>
        <c:grouping val="clustered"/>
        <c:ser>
          <c:idx val="0"/>
          <c:order val="0"/>
          <c:tx>
            <c:v>Volets à lames horizontales</c:v>
          </c:tx>
          <c:cat>
            <c:multiLvlStrRef>
              <c:f>Rouv_max!$C$2:$F$91</c:f>
              <c:multiLvlStrCache>
                <c:ptCount val="60"/>
                <c:lvl>
                  <c:pt idx="0">
                    <c:v>40%</c:v>
                  </c:pt>
                  <c:pt idx="1">
                    <c:v>50%</c:v>
                  </c:pt>
                  <c:pt idx="2">
                    <c:v>60%</c:v>
                  </c:pt>
                  <c:pt idx="3">
                    <c:v>70%</c:v>
                  </c:pt>
                  <c:pt idx="4">
                    <c:v>80%</c:v>
                  </c:pt>
                  <c:pt idx="5">
                    <c:v>40%</c:v>
                  </c:pt>
                  <c:pt idx="6">
                    <c:v>50%</c:v>
                  </c:pt>
                  <c:pt idx="7">
                    <c:v>60%</c:v>
                  </c:pt>
                  <c:pt idx="8">
                    <c:v>70%</c:v>
                  </c:pt>
                  <c:pt idx="9">
                    <c:v>80%</c:v>
                  </c:pt>
                  <c:pt idx="10">
                    <c:v>40%</c:v>
                  </c:pt>
                  <c:pt idx="11">
                    <c:v>50%</c:v>
                  </c:pt>
                  <c:pt idx="12">
                    <c:v>60%</c:v>
                  </c:pt>
                  <c:pt idx="13">
                    <c:v>70%</c:v>
                  </c:pt>
                  <c:pt idx="14">
                    <c:v>80%</c:v>
                  </c:pt>
                  <c:pt idx="15">
                    <c:v>40%</c:v>
                  </c:pt>
                  <c:pt idx="16">
                    <c:v>50%</c:v>
                  </c:pt>
                  <c:pt idx="17">
                    <c:v>60%</c:v>
                  </c:pt>
                  <c:pt idx="18">
                    <c:v>70%</c:v>
                  </c:pt>
                  <c:pt idx="19">
                    <c:v>80%</c:v>
                  </c:pt>
                  <c:pt idx="20">
                    <c:v>40%</c:v>
                  </c:pt>
                  <c:pt idx="21">
                    <c:v>50%</c:v>
                  </c:pt>
                  <c:pt idx="22">
                    <c:v>60%</c:v>
                  </c:pt>
                  <c:pt idx="23">
                    <c:v>70%</c:v>
                  </c:pt>
                  <c:pt idx="24">
                    <c:v>80%</c:v>
                  </c:pt>
                  <c:pt idx="25">
                    <c:v>40%</c:v>
                  </c:pt>
                  <c:pt idx="26">
                    <c:v>50%</c:v>
                  </c:pt>
                  <c:pt idx="27">
                    <c:v>60%</c:v>
                  </c:pt>
                  <c:pt idx="28">
                    <c:v>70%</c:v>
                  </c:pt>
                  <c:pt idx="29">
                    <c:v>80%</c:v>
                  </c:pt>
                  <c:pt idx="30">
                    <c:v>40%</c:v>
                  </c:pt>
                  <c:pt idx="31">
                    <c:v>50%</c:v>
                  </c:pt>
                  <c:pt idx="32">
                    <c:v>60%</c:v>
                  </c:pt>
                  <c:pt idx="33">
                    <c:v>70%</c:v>
                  </c:pt>
                  <c:pt idx="34">
                    <c:v>80%</c:v>
                  </c:pt>
                  <c:pt idx="35">
                    <c:v>40%</c:v>
                  </c:pt>
                  <c:pt idx="36">
                    <c:v>50%</c:v>
                  </c:pt>
                  <c:pt idx="37">
                    <c:v>60%</c:v>
                  </c:pt>
                  <c:pt idx="38">
                    <c:v>70%</c:v>
                  </c:pt>
                  <c:pt idx="39">
                    <c:v>80%</c:v>
                  </c:pt>
                  <c:pt idx="40">
                    <c:v>40%</c:v>
                  </c:pt>
                  <c:pt idx="41">
                    <c:v>50%</c:v>
                  </c:pt>
                  <c:pt idx="42">
                    <c:v>60%</c:v>
                  </c:pt>
                  <c:pt idx="43">
                    <c:v>70%</c:v>
                  </c:pt>
                  <c:pt idx="44">
                    <c:v>80%</c:v>
                  </c:pt>
                  <c:pt idx="45">
                    <c:v>40%</c:v>
                  </c:pt>
                  <c:pt idx="46">
                    <c:v>50%</c:v>
                  </c:pt>
                  <c:pt idx="47">
                    <c:v>60%</c:v>
                  </c:pt>
                  <c:pt idx="48">
                    <c:v>70%</c:v>
                  </c:pt>
                  <c:pt idx="49">
                    <c:v>80%</c:v>
                  </c:pt>
                  <c:pt idx="50">
                    <c:v>40%</c:v>
                  </c:pt>
                  <c:pt idx="51">
                    <c:v>50%</c:v>
                  </c:pt>
                  <c:pt idx="52">
                    <c:v>60%</c:v>
                  </c:pt>
                  <c:pt idx="53">
                    <c:v>70%</c:v>
                  </c:pt>
                  <c:pt idx="54">
                    <c:v>80%</c:v>
                  </c:pt>
                  <c:pt idx="55">
                    <c:v>40%</c:v>
                  </c:pt>
                  <c:pt idx="56">
                    <c:v>50%</c:v>
                  </c:pt>
                  <c:pt idx="57">
                    <c:v>60%</c:v>
                  </c:pt>
                  <c:pt idx="58">
                    <c:v>70%</c:v>
                  </c:pt>
                  <c:pt idx="59">
                    <c:v>80%</c:v>
                  </c:pt>
                </c:lvl>
                <c:lvl>
                  <c:pt idx="0">
                    <c:v>BR1</c:v>
                  </c:pt>
                  <c:pt idx="5">
                    <c:v>BR2/BR3</c:v>
                  </c:pt>
                  <c:pt idx="10">
                    <c:v>BR1</c:v>
                  </c:pt>
                  <c:pt idx="15">
                    <c:v>BR2/BR3</c:v>
                  </c:pt>
                  <c:pt idx="20">
                    <c:v>BR1</c:v>
                  </c:pt>
                  <c:pt idx="25">
                    <c:v>BR2/BR3</c:v>
                  </c:pt>
                  <c:pt idx="30">
                    <c:v>BR1</c:v>
                  </c:pt>
                  <c:pt idx="35">
                    <c:v>BR2/BR3</c:v>
                  </c:pt>
                  <c:pt idx="40">
                    <c:v>BR1</c:v>
                  </c:pt>
                  <c:pt idx="45">
                    <c:v>BR2/BR3</c:v>
                  </c:pt>
                  <c:pt idx="50">
                    <c:v>BR1</c:v>
                  </c:pt>
                  <c:pt idx="55">
                    <c:v>BR2/BR3</c:v>
                  </c:pt>
                </c:lvl>
                <c:lvl>
                  <c:pt idx="0">
                    <c:v>Base</c:v>
                  </c:pt>
                  <c:pt idx="10">
                    <c:v>Planistar Sun</c:v>
                  </c:pt>
                  <c:pt idx="20">
                    <c:v>Base</c:v>
                  </c:pt>
                  <c:pt idx="30">
                    <c:v>Planistar Sun</c:v>
                  </c:pt>
                  <c:pt idx="40">
                    <c:v>Base</c:v>
                  </c:pt>
                  <c:pt idx="50">
                    <c:v>Planistar Sun</c:v>
                  </c:pt>
                </c:lvl>
                <c:lvl>
                  <c:pt idx="0">
                    <c:v>ITE</c:v>
                  </c:pt>
                  <c:pt idx="20">
                    <c:v>ITI</c:v>
                  </c:pt>
                  <c:pt idx="40">
                    <c:v>Bois</c:v>
                  </c:pt>
                </c:lvl>
              </c:multiLvlStrCache>
            </c:multiLvlStrRef>
          </c:cat>
          <c:val>
            <c:numRef>
              <c:f>SF!$H$183:$H$272</c:f>
              <c:numCache>
                <c:formatCode>0.00</c:formatCode>
                <c:ptCount val="60"/>
                <c:pt idx="0">
                  <c:v>0.60707408602746304</c:v>
                </c:pt>
                <c:pt idx="1">
                  <c:v>0.40047698601013398</c:v>
                </c:pt>
                <c:pt idx="2">
                  <c:v>0.58482881165176503</c:v>
                </c:pt>
                <c:pt idx="3">
                  <c:v>0.6173060132293765</c:v>
                </c:pt>
                <c:pt idx="4">
                  <c:v>1.2146737809133998</c:v>
                </c:pt>
                <c:pt idx="5">
                  <c:v>11.269380315446938</c:v>
                </c:pt>
                <c:pt idx="6">
                  <c:v>6.8272697257168504</c:v>
                </c:pt>
                <c:pt idx="7">
                  <c:v>4.7967146138210603</c:v>
                </c:pt>
                <c:pt idx="8">
                  <c:v>3.8084203950838367</c:v>
                </c:pt>
                <c:pt idx="9">
                  <c:v>3.3431322297046902</c:v>
                </c:pt>
                <c:pt idx="10">
                  <c:v>0.13782784247020799</c:v>
                </c:pt>
                <c:pt idx="11">
                  <c:v>0.38625103993176801</c:v>
                </c:pt>
                <c:pt idx="12">
                  <c:v>0.41582779547749155</c:v>
                </c:pt>
                <c:pt idx="13">
                  <c:v>0.58036611914824532</c:v>
                </c:pt>
                <c:pt idx="14">
                  <c:v>0.63375856882491499</c:v>
                </c:pt>
                <c:pt idx="15">
                  <c:v>6.4858731729633563</c:v>
                </c:pt>
                <c:pt idx="16">
                  <c:v>4.0293666372324699</c:v>
                </c:pt>
                <c:pt idx="17">
                  <c:v>2.7688487273821698</c:v>
                </c:pt>
                <c:pt idx="18">
                  <c:v>2.1664053637155787</c:v>
                </c:pt>
                <c:pt idx="19">
                  <c:v>1.68719076309668</c:v>
                </c:pt>
                <c:pt idx="20">
                  <c:v>7.6369994336237044</c:v>
                </c:pt>
                <c:pt idx="21">
                  <c:v>6.0322704521248562</c:v>
                </c:pt>
                <c:pt idx="22">
                  <c:v>5.6063994072779204</c:v>
                </c:pt>
                <c:pt idx="23">
                  <c:v>5.6328537110019203</c:v>
                </c:pt>
                <c:pt idx="24">
                  <c:v>5.293009790012543</c:v>
                </c:pt>
                <c:pt idx="25">
                  <c:v>30.473776064193487</c:v>
                </c:pt>
                <c:pt idx="26">
                  <c:v>20.595266651512986</c:v>
                </c:pt>
                <c:pt idx="27">
                  <c:v>16.057532394261827</c:v>
                </c:pt>
                <c:pt idx="28">
                  <c:v>13.269537985040802</c:v>
                </c:pt>
                <c:pt idx="29">
                  <c:v>11.582551445218799</c:v>
                </c:pt>
                <c:pt idx="30">
                  <c:v>4.4730384540888393</c:v>
                </c:pt>
                <c:pt idx="31">
                  <c:v>3.7415645308492902</c:v>
                </c:pt>
                <c:pt idx="32">
                  <c:v>3.3644210830476</c:v>
                </c:pt>
                <c:pt idx="33">
                  <c:v>3.3667194152783577</c:v>
                </c:pt>
                <c:pt idx="34">
                  <c:v>3.8775532019554002</c:v>
                </c:pt>
                <c:pt idx="35">
                  <c:v>18.974319178567793</c:v>
                </c:pt>
                <c:pt idx="36">
                  <c:v>13.1308648465192</c:v>
                </c:pt>
                <c:pt idx="37">
                  <c:v>10.277482155745504</c:v>
                </c:pt>
                <c:pt idx="38">
                  <c:v>8.7155690799584793</c:v>
                </c:pt>
                <c:pt idx="39">
                  <c:v>8.0748073436333581</c:v>
                </c:pt>
                <c:pt idx="40">
                  <c:v>14.0768123070357</c:v>
                </c:pt>
                <c:pt idx="41">
                  <c:v>12.7320356645041</c:v>
                </c:pt>
                <c:pt idx="42">
                  <c:v>11.766585100030399</c:v>
                </c:pt>
                <c:pt idx="43">
                  <c:v>13.119280311933</c:v>
                </c:pt>
                <c:pt idx="44">
                  <c:v>13.109535745800899</c:v>
                </c:pt>
                <c:pt idx="45">
                  <c:v>37.22288271695443</c:v>
                </c:pt>
                <c:pt idx="46">
                  <c:v>27.576645244798687</c:v>
                </c:pt>
                <c:pt idx="47">
                  <c:v>23.762127066822689</c:v>
                </c:pt>
                <c:pt idx="48">
                  <c:v>20.387851738786857</c:v>
                </c:pt>
                <c:pt idx="49">
                  <c:v>18.482886096006499</c:v>
                </c:pt>
                <c:pt idx="50">
                  <c:v>8.0463955822180999</c:v>
                </c:pt>
                <c:pt idx="51">
                  <c:v>7.1395957355396114</c:v>
                </c:pt>
                <c:pt idx="52">
                  <c:v>7.1501908391585758</c:v>
                </c:pt>
                <c:pt idx="53">
                  <c:v>6.2426140917100899</c:v>
                </c:pt>
                <c:pt idx="54">
                  <c:v>7.6192581394930814</c:v>
                </c:pt>
                <c:pt idx="55">
                  <c:v>21.648674919431286</c:v>
                </c:pt>
                <c:pt idx="56">
                  <c:v>16.631444587607302</c:v>
                </c:pt>
                <c:pt idx="57">
                  <c:v>14.5896524929965</c:v>
                </c:pt>
                <c:pt idx="58">
                  <c:v>13.3659817826164</c:v>
                </c:pt>
                <c:pt idx="59">
                  <c:v>12.845978034990498</c:v>
                </c:pt>
              </c:numCache>
            </c:numRef>
          </c:val>
        </c:ser>
        <c:ser>
          <c:idx val="1"/>
          <c:order val="1"/>
          <c:tx>
            <c:v>Volets pleins</c:v>
          </c:tx>
          <c:cat>
            <c:multiLvlStrRef>
              <c:f>Rouv_max!$C$2:$F$91</c:f>
              <c:multiLvlStrCache>
                <c:ptCount val="60"/>
                <c:lvl>
                  <c:pt idx="0">
                    <c:v>40%</c:v>
                  </c:pt>
                  <c:pt idx="1">
                    <c:v>50%</c:v>
                  </c:pt>
                  <c:pt idx="2">
                    <c:v>60%</c:v>
                  </c:pt>
                  <c:pt idx="3">
                    <c:v>70%</c:v>
                  </c:pt>
                  <c:pt idx="4">
                    <c:v>80%</c:v>
                  </c:pt>
                  <c:pt idx="5">
                    <c:v>40%</c:v>
                  </c:pt>
                  <c:pt idx="6">
                    <c:v>50%</c:v>
                  </c:pt>
                  <c:pt idx="7">
                    <c:v>60%</c:v>
                  </c:pt>
                  <c:pt idx="8">
                    <c:v>70%</c:v>
                  </c:pt>
                  <c:pt idx="9">
                    <c:v>80%</c:v>
                  </c:pt>
                  <c:pt idx="10">
                    <c:v>40%</c:v>
                  </c:pt>
                  <c:pt idx="11">
                    <c:v>50%</c:v>
                  </c:pt>
                  <c:pt idx="12">
                    <c:v>60%</c:v>
                  </c:pt>
                  <c:pt idx="13">
                    <c:v>70%</c:v>
                  </c:pt>
                  <c:pt idx="14">
                    <c:v>80%</c:v>
                  </c:pt>
                  <c:pt idx="15">
                    <c:v>40%</c:v>
                  </c:pt>
                  <c:pt idx="16">
                    <c:v>50%</c:v>
                  </c:pt>
                  <c:pt idx="17">
                    <c:v>60%</c:v>
                  </c:pt>
                  <c:pt idx="18">
                    <c:v>70%</c:v>
                  </c:pt>
                  <c:pt idx="19">
                    <c:v>80%</c:v>
                  </c:pt>
                  <c:pt idx="20">
                    <c:v>40%</c:v>
                  </c:pt>
                  <c:pt idx="21">
                    <c:v>50%</c:v>
                  </c:pt>
                  <c:pt idx="22">
                    <c:v>60%</c:v>
                  </c:pt>
                  <c:pt idx="23">
                    <c:v>70%</c:v>
                  </c:pt>
                  <c:pt idx="24">
                    <c:v>80%</c:v>
                  </c:pt>
                  <c:pt idx="25">
                    <c:v>40%</c:v>
                  </c:pt>
                  <c:pt idx="26">
                    <c:v>50%</c:v>
                  </c:pt>
                  <c:pt idx="27">
                    <c:v>60%</c:v>
                  </c:pt>
                  <c:pt idx="28">
                    <c:v>70%</c:v>
                  </c:pt>
                  <c:pt idx="29">
                    <c:v>80%</c:v>
                  </c:pt>
                  <c:pt idx="30">
                    <c:v>40%</c:v>
                  </c:pt>
                  <c:pt idx="31">
                    <c:v>50%</c:v>
                  </c:pt>
                  <c:pt idx="32">
                    <c:v>60%</c:v>
                  </c:pt>
                  <c:pt idx="33">
                    <c:v>70%</c:v>
                  </c:pt>
                  <c:pt idx="34">
                    <c:v>80%</c:v>
                  </c:pt>
                  <c:pt idx="35">
                    <c:v>40%</c:v>
                  </c:pt>
                  <c:pt idx="36">
                    <c:v>50%</c:v>
                  </c:pt>
                  <c:pt idx="37">
                    <c:v>60%</c:v>
                  </c:pt>
                  <c:pt idx="38">
                    <c:v>70%</c:v>
                  </c:pt>
                  <c:pt idx="39">
                    <c:v>80%</c:v>
                  </c:pt>
                  <c:pt idx="40">
                    <c:v>40%</c:v>
                  </c:pt>
                  <c:pt idx="41">
                    <c:v>50%</c:v>
                  </c:pt>
                  <c:pt idx="42">
                    <c:v>60%</c:v>
                  </c:pt>
                  <c:pt idx="43">
                    <c:v>70%</c:v>
                  </c:pt>
                  <c:pt idx="44">
                    <c:v>80%</c:v>
                  </c:pt>
                  <c:pt idx="45">
                    <c:v>40%</c:v>
                  </c:pt>
                  <c:pt idx="46">
                    <c:v>50%</c:v>
                  </c:pt>
                  <c:pt idx="47">
                    <c:v>60%</c:v>
                  </c:pt>
                  <c:pt idx="48">
                    <c:v>70%</c:v>
                  </c:pt>
                  <c:pt idx="49">
                    <c:v>80%</c:v>
                  </c:pt>
                  <c:pt idx="50">
                    <c:v>40%</c:v>
                  </c:pt>
                  <c:pt idx="51">
                    <c:v>50%</c:v>
                  </c:pt>
                  <c:pt idx="52">
                    <c:v>60%</c:v>
                  </c:pt>
                  <c:pt idx="53">
                    <c:v>70%</c:v>
                  </c:pt>
                  <c:pt idx="54">
                    <c:v>80%</c:v>
                  </c:pt>
                  <c:pt idx="55">
                    <c:v>40%</c:v>
                  </c:pt>
                  <c:pt idx="56">
                    <c:v>50%</c:v>
                  </c:pt>
                  <c:pt idx="57">
                    <c:v>60%</c:v>
                  </c:pt>
                  <c:pt idx="58">
                    <c:v>70%</c:v>
                  </c:pt>
                  <c:pt idx="59">
                    <c:v>80%</c:v>
                  </c:pt>
                </c:lvl>
                <c:lvl>
                  <c:pt idx="0">
                    <c:v>BR1</c:v>
                  </c:pt>
                  <c:pt idx="5">
                    <c:v>BR2/BR3</c:v>
                  </c:pt>
                  <c:pt idx="10">
                    <c:v>BR1</c:v>
                  </c:pt>
                  <c:pt idx="15">
                    <c:v>BR2/BR3</c:v>
                  </c:pt>
                  <c:pt idx="20">
                    <c:v>BR1</c:v>
                  </c:pt>
                  <c:pt idx="25">
                    <c:v>BR2/BR3</c:v>
                  </c:pt>
                  <c:pt idx="30">
                    <c:v>BR1</c:v>
                  </c:pt>
                  <c:pt idx="35">
                    <c:v>BR2/BR3</c:v>
                  </c:pt>
                  <c:pt idx="40">
                    <c:v>BR1</c:v>
                  </c:pt>
                  <c:pt idx="45">
                    <c:v>BR2/BR3</c:v>
                  </c:pt>
                  <c:pt idx="50">
                    <c:v>BR1</c:v>
                  </c:pt>
                  <c:pt idx="55">
                    <c:v>BR2/BR3</c:v>
                  </c:pt>
                </c:lvl>
                <c:lvl>
                  <c:pt idx="0">
                    <c:v>Base</c:v>
                  </c:pt>
                  <c:pt idx="10">
                    <c:v>Planistar Sun</c:v>
                  </c:pt>
                  <c:pt idx="20">
                    <c:v>Base</c:v>
                  </c:pt>
                  <c:pt idx="30">
                    <c:v>Planistar Sun</c:v>
                  </c:pt>
                  <c:pt idx="40">
                    <c:v>Base</c:v>
                  </c:pt>
                  <c:pt idx="50">
                    <c:v>Planistar Sun</c:v>
                  </c:pt>
                </c:lvl>
                <c:lvl>
                  <c:pt idx="0">
                    <c:v>ITE</c:v>
                  </c:pt>
                  <c:pt idx="20">
                    <c:v>ITI</c:v>
                  </c:pt>
                  <c:pt idx="40">
                    <c:v>Bois</c:v>
                  </c:pt>
                </c:lvl>
              </c:multiLvlStrCache>
            </c:multiLvlStrRef>
          </c:cat>
          <c:val>
            <c:numRef>
              <c:f>SF!$O$183:$O$272</c:f>
              <c:numCache>
                <c:formatCode>0.0</c:formatCode>
                <c:ptCount val="60"/>
                <c:pt idx="0">
                  <c:v>3.6019380541567001</c:v>
                </c:pt>
                <c:pt idx="1">
                  <c:v>1.6462565689447166</c:v>
                </c:pt>
                <c:pt idx="2">
                  <c:v>0.76366126355302733</c:v>
                </c:pt>
                <c:pt idx="3">
                  <c:v>0.42328169492147238</c:v>
                </c:pt>
                <c:pt idx="4">
                  <c:v>0.31505465193870708</c:v>
                </c:pt>
                <c:pt idx="5">
                  <c:v>11.214515308095798</c:v>
                </c:pt>
                <c:pt idx="6">
                  <c:v>5.7553354445847704</c:v>
                </c:pt>
                <c:pt idx="7">
                  <c:v>3.258608410294852</c:v>
                </c:pt>
                <c:pt idx="8">
                  <c:v>2.09045067752337</c:v>
                </c:pt>
                <c:pt idx="9">
                  <c:v>1.5324790213519033</c:v>
                </c:pt>
                <c:pt idx="10">
                  <c:v>1.18659763787255</c:v>
                </c:pt>
                <c:pt idx="11">
                  <c:v>0.31049565684930702</c:v>
                </c:pt>
                <c:pt idx="12">
                  <c:v>0.105580169505422</c:v>
                </c:pt>
                <c:pt idx="13">
                  <c:v>0.60176592678524798</c:v>
                </c:pt>
                <c:pt idx="14">
                  <c:v>0.5855552267861085</c:v>
                </c:pt>
                <c:pt idx="15">
                  <c:v>5.5930538440807496</c:v>
                </c:pt>
                <c:pt idx="16">
                  <c:v>2.5940819426590402</c:v>
                </c:pt>
                <c:pt idx="17">
                  <c:v>1.1766283431840299</c:v>
                </c:pt>
                <c:pt idx="18">
                  <c:v>0.50152801104184397</c:v>
                </c:pt>
                <c:pt idx="19">
                  <c:v>0.28884673351180895</c:v>
                </c:pt>
                <c:pt idx="20">
                  <c:v>16.9439000138591</c:v>
                </c:pt>
                <c:pt idx="21">
                  <c:v>11.091548866967926</c:v>
                </c:pt>
                <c:pt idx="22">
                  <c:v>8.2646425716193068</c:v>
                </c:pt>
                <c:pt idx="23">
                  <c:v>7.2578579490170343</c:v>
                </c:pt>
                <c:pt idx="24">
                  <c:v>6.1230706847407896</c:v>
                </c:pt>
                <c:pt idx="25">
                  <c:v>33.641210769490897</c:v>
                </c:pt>
                <c:pt idx="26">
                  <c:v>20.369843264966686</c:v>
                </c:pt>
                <c:pt idx="27">
                  <c:v>14.515286471411304</c:v>
                </c:pt>
                <c:pt idx="28">
                  <c:v>10.9589987409089</c:v>
                </c:pt>
                <c:pt idx="29">
                  <c:v>9.0974682477708289</c:v>
                </c:pt>
                <c:pt idx="30">
                  <c:v>9.344772281578269</c:v>
                </c:pt>
                <c:pt idx="31">
                  <c:v>6.0957038904658001</c:v>
                </c:pt>
                <c:pt idx="32">
                  <c:v>4.6148716859711101</c:v>
                </c:pt>
                <c:pt idx="33">
                  <c:v>3.3342777227007998</c:v>
                </c:pt>
                <c:pt idx="34">
                  <c:v>2.8660210181278001</c:v>
                </c:pt>
                <c:pt idx="35">
                  <c:v>19.471942430460889</c:v>
                </c:pt>
                <c:pt idx="36">
                  <c:v>12.049225725602769</c:v>
                </c:pt>
                <c:pt idx="37">
                  <c:v>8.5139171881033509</c:v>
                </c:pt>
                <c:pt idx="38">
                  <c:v>6.6798406241588424</c:v>
                </c:pt>
                <c:pt idx="39">
                  <c:v>5.6158321843640104</c:v>
                </c:pt>
                <c:pt idx="40">
                  <c:v>22.467520131681319</c:v>
                </c:pt>
                <c:pt idx="41">
                  <c:v>17.097928226548301</c:v>
                </c:pt>
                <c:pt idx="42">
                  <c:v>14.441264926577301</c:v>
                </c:pt>
                <c:pt idx="43">
                  <c:v>14.087148956173101</c:v>
                </c:pt>
                <c:pt idx="44">
                  <c:v>12.684053783538555</c:v>
                </c:pt>
                <c:pt idx="45">
                  <c:v>39.076098979293455</c:v>
                </c:pt>
                <c:pt idx="46">
                  <c:v>26.524590072528131</c:v>
                </c:pt>
                <c:pt idx="47">
                  <c:v>20.461224310782502</c:v>
                </c:pt>
                <c:pt idx="48">
                  <c:v>16.694623929518801</c:v>
                </c:pt>
                <c:pt idx="49">
                  <c:v>14.190290340336301</c:v>
                </c:pt>
                <c:pt idx="50">
                  <c:v>11.660599410359024</c:v>
                </c:pt>
                <c:pt idx="51">
                  <c:v>9.1221361615741881</c:v>
                </c:pt>
                <c:pt idx="52">
                  <c:v>7.5828010034936923</c:v>
                </c:pt>
                <c:pt idx="53">
                  <c:v>6.8131607962252785</c:v>
                </c:pt>
                <c:pt idx="54">
                  <c:v>6.2279908055934365</c:v>
                </c:pt>
                <c:pt idx="55">
                  <c:v>21.245374100732789</c:v>
                </c:pt>
                <c:pt idx="56">
                  <c:v>14.349056472005232</c:v>
                </c:pt>
                <c:pt idx="57">
                  <c:v>11.302199606593724</c:v>
                </c:pt>
                <c:pt idx="58">
                  <c:v>10.001022773016498</c:v>
                </c:pt>
                <c:pt idx="59">
                  <c:v>8.9635139019216705</c:v>
                </c:pt>
              </c:numCache>
            </c:numRef>
          </c:val>
        </c:ser>
        <c:axId val="143776768"/>
        <c:axId val="143778560"/>
      </c:barChart>
      <c:catAx>
        <c:axId val="143776768"/>
        <c:scaling>
          <c:orientation val="minMax"/>
        </c:scaling>
        <c:axPos val="b"/>
        <c:numFmt formatCode="General" sourceLinked="1"/>
        <c:tickLblPos val="nextTo"/>
        <c:txPr>
          <a:bodyPr rot="-5400000" vert="horz"/>
          <a:lstStyle/>
          <a:p>
            <a:pPr>
              <a:defRPr sz="800"/>
            </a:pPr>
            <a:endParaRPr lang="fr-FR"/>
          </a:p>
        </c:txPr>
        <c:crossAx val="143778560"/>
        <c:crosses val="autoZero"/>
        <c:auto val="1"/>
        <c:lblAlgn val="ctr"/>
        <c:lblOffset val="100"/>
      </c:catAx>
      <c:valAx>
        <c:axId val="143778560"/>
        <c:scaling>
          <c:orientation val="minMax"/>
        </c:scaling>
        <c:axPos val="l"/>
        <c:majorGridlines/>
        <c:title>
          <c:tx>
            <c:rich>
              <a:bodyPr rot="-5400000" vert="horz"/>
              <a:lstStyle/>
              <a:p>
                <a:pPr>
                  <a:defRPr/>
                </a:pPr>
                <a:r>
                  <a:rPr lang="en-US"/>
                  <a:t>Dies (h)</a:t>
                </a:r>
              </a:p>
            </c:rich>
          </c:tx>
          <c:layout/>
        </c:title>
        <c:numFmt formatCode="0.00" sourceLinked="1"/>
        <c:tickLblPos val="nextTo"/>
        <c:crossAx val="143776768"/>
        <c:crosses val="autoZero"/>
        <c:crossBetween val="between"/>
      </c:valAx>
    </c:plotArea>
    <c:legend>
      <c:legendPos val="t"/>
      <c:layout/>
      <c:txPr>
        <a:bodyPr/>
        <a:lstStyle/>
        <a:p>
          <a:pPr>
            <a:defRPr sz="800"/>
          </a:pPr>
          <a:endParaRPr lang="fr-FR"/>
        </a:p>
      </c:txPr>
    </c:legend>
    <c:plotVisOnly val="1"/>
  </c:chart>
  <c:spPr>
    <a:solidFill>
      <a:schemeClr val="bg1"/>
    </a:solidFill>
    <a:ln>
      <a:noFill/>
    </a:ln>
  </c:spPr>
  <c:txPr>
    <a:bodyPr/>
    <a:lstStyle/>
    <a:p>
      <a:pPr>
        <a:defRPr sz="600"/>
      </a:pPr>
      <a:endParaRPr lang="fr-F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fr-FR"/>
  <c:chart>
    <c:title>
      <c:tx>
        <c:rich>
          <a:bodyPr/>
          <a:lstStyle/>
          <a:p>
            <a:pPr>
              <a:defRPr sz="1200"/>
            </a:pPr>
            <a:r>
              <a:rPr lang="en-US" sz="1200"/>
              <a:t>Variation de</a:t>
            </a:r>
            <a:r>
              <a:rPr lang="en-US" sz="1200" baseline="0"/>
              <a:t> la Dies en fonction de Rouv_max - H2d - BR1</a:t>
            </a:r>
            <a:endParaRPr lang="en-US" sz="1200"/>
          </a:p>
        </c:rich>
      </c:tx>
      <c:layout/>
    </c:title>
    <c:plotArea>
      <c:layout/>
      <c:barChart>
        <c:barDir val="col"/>
        <c:grouping val="clustered"/>
        <c:ser>
          <c:idx val="0"/>
          <c:order val="0"/>
          <c:tx>
            <c:v>Dies Simple Flux</c:v>
          </c:tx>
          <c:cat>
            <c:multiLvlStrRef>
              <c:f>'Légende Rouv_max'!$B$2:$D$86</c:f>
              <c:multiLvlStrCache>
                <c:ptCount val="30"/>
                <c:lvl>
                  <c:pt idx="0">
                    <c:v>40%</c:v>
                  </c:pt>
                  <c:pt idx="1">
                    <c:v>50%</c:v>
                  </c:pt>
                  <c:pt idx="2">
                    <c:v>60%</c:v>
                  </c:pt>
                  <c:pt idx="3">
                    <c:v>70%</c:v>
                  </c:pt>
                  <c:pt idx="4">
                    <c:v>80%</c:v>
                  </c:pt>
                  <c:pt idx="5">
                    <c:v>40%</c:v>
                  </c:pt>
                  <c:pt idx="6">
                    <c:v>50%</c:v>
                  </c:pt>
                  <c:pt idx="7">
                    <c:v>60%</c:v>
                  </c:pt>
                  <c:pt idx="8">
                    <c:v>70%</c:v>
                  </c:pt>
                  <c:pt idx="9">
                    <c:v>80%</c:v>
                  </c:pt>
                  <c:pt idx="10">
                    <c:v>40%</c:v>
                  </c:pt>
                  <c:pt idx="11">
                    <c:v>50%</c:v>
                  </c:pt>
                  <c:pt idx="12">
                    <c:v>60%</c:v>
                  </c:pt>
                  <c:pt idx="13">
                    <c:v>70%</c:v>
                  </c:pt>
                  <c:pt idx="14">
                    <c:v>80%</c:v>
                  </c:pt>
                  <c:pt idx="15">
                    <c:v>40%</c:v>
                  </c:pt>
                  <c:pt idx="16">
                    <c:v>50%</c:v>
                  </c:pt>
                  <c:pt idx="17">
                    <c:v>60%</c:v>
                  </c:pt>
                  <c:pt idx="18">
                    <c:v>70%</c:v>
                  </c:pt>
                  <c:pt idx="19">
                    <c:v>80%</c:v>
                  </c:pt>
                  <c:pt idx="20">
                    <c:v>40%</c:v>
                  </c:pt>
                  <c:pt idx="21">
                    <c:v>50%</c:v>
                  </c:pt>
                  <c:pt idx="22">
                    <c:v>60%</c:v>
                  </c:pt>
                  <c:pt idx="23">
                    <c:v>70%</c:v>
                  </c:pt>
                  <c:pt idx="24">
                    <c:v>80%</c:v>
                  </c:pt>
                  <c:pt idx="25">
                    <c:v>40%</c:v>
                  </c:pt>
                  <c:pt idx="26">
                    <c:v>50%</c:v>
                  </c:pt>
                  <c:pt idx="27">
                    <c:v>60%</c:v>
                  </c:pt>
                  <c:pt idx="28">
                    <c:v>70%</c:v>
                  </c:pt>
                  <c:pt idx="29">
                    <c:v>80%</c:v>
                  </c:pt>
                </c:lvl>
                <c:lvl>
                  <c:pt idx="0">
                    <c:v>Base</c:v>
                  </c:pt>
                  <c:pt idx="5">
                    <c:v>Planistar Sun</c:v>
                  </c:pt>
                  <c:pt idx="10">
                    <c:v>Base</c:v>
                  </c:pt>
                  <c:pt idx="15">
                    <c:v>Planistar Sun</c:v>
                  </c:pt>
                  <c:pt idx="20">
                    <c:v>Base</c:v>
                  </c:pt>
                  <c:pt idx="25">
                    <c:v>Planistar Sun</c:v>
                  </c:pt>
                </c:lvl>
                <c:lvl>
                  <c:pt idx="0">
                    <c:v>ITE</c:v>
                  </c:pt>
                  <c:pt idx="10">
                    <c:v>ITI</c:v>
                  </c:pt>
                  <c:pt idx="20">
                    <c:v>Bois</c:v>
                  </c:pt>
                </c:lvl>
              </c:multiLvlStrCache>
            </c:multiLvlStrRef>
          </c:cat>
          <c:val>
            <c:numRef>
              <c:f>'SF Rouv'!$H$183:$H$267</c:f>
              <c:numCache>
                <c:formatCode>0.00</c:formatCode>
                <c:ptCount val="30"/>
                <c:pt idx="0">
                  <c:v>0.60707408602746304</c:v>
                </c:pt>
                <c:pt idx="1">
                  <c:v>0.40047698601013398</c:v>
                </c:pt>
                <c:pt idx="2">
                  <c:v>0.58482881165176503</c:v>
                </c:pt>
                <c:pt idx="3">
                  <c:v>0.61730601322937506</c:v>
                </c:pt>
                <c:pt idx="4">
                  <c:v>1.2146737809133998</c:v>
                </c:pt>
                <c:pt idx="5">
                  <c:v>0.13782784247020799</c:v>
                </c:pt>
                <c:pt idx="6">
                  <c:v>0.38625103993176801</c:v>
                </c:pt>
                <c:pt idx="7">
                  <c:v>0.41582779547749077</c:v>
                </c:pt>
                <c:pt idx="8">
                  <c:v>0.58036611914824732</c:v>
                </c:pt>
                <c:pt idx="9">
                  <c:v>0.63375856882491499</c:v>
                </c:pt>
                <c:pt idx="10">
                  <c:v>7.6369994336236973</c:v>
                </c:pt>
                <c:pt idx="11">
                  <c:v>6.0322704521248482</c:v>
                </c:pt>
                <c:pt idx="12">
                  <c:v>5.6063994072779204</c:v>
                </c:pt>
                <c:pt idx="13">
                  <c:v>5.6328537110019203</c:v>
                </c:pt>
                <c:pt idx="14">
                  <c:v>5.2930097900125315</c:v>
                </c:pt>
                <c:pt idx="15">
                  <c:v>4.4730384540888295</c:v>
                </c:pt>
                <c:pt idx="16">
                  <c:v>3.7415645308492902</c:v>
                </c:pt>
                <c:pt idx="17">
                  <c:v>3.3644210830476</c:v>
                </c:pt>
                <c:pt idx="18">
                  <c:v>3.3667194152783577</c:v>
                </c:pt>
                <c:pt idx="19">
                  <c:v>3.8775532019554002</c:v>
                </c:pt>
                <c:pt idx="20">
                  <c:v>14.0768123070357</c:v>
                </c:pt>
                <c:pt idx="21">
                  <c:v>12.7320356645041</c:v>
                </c:pt>
                <c:pt idx="22">
                  <c:v>11.766585100030399</c:v>
                </c:pt>
                <c:pt idx="23">
                  <c:v>13.119280311933</c:v>
                </c:pt>
                <c:pt idx="24">
                  <c:v>13.109535745800899</c:v>
                </c:pt>
                <c:pt idx="25">
                  <c:v>8.0463955822180999</c:v>
                </c:pt>
                <c:pt idx="26">
                  <c:v>7.1395957355396114</c:v>
                </c:pt>
                <c:pt idx="27">
                  <c:v>7.1501908391585873</c:v>
                </c:pt>
                <c:pt idx="28">
                  <c:v>6.2426140917100899</c:v>
                </c:pt>
                <c:pt idx="29">
                  <c:v>7.6192581394930814</c:v>
                </c:pt>
              </c:numCache>
            </c:numRef>
          </c:val>
        </c:ser>
        <c:ser>
          <c:idx val="1"/>
          <c:order val="1"/>
          <c:tx>
            <c:v>Dies Double Flux</c:v>
          </c:tx>
          <c:val>
            <c:numRef>
              <c:f>'DF Rouv'!$H$183:$H$267</c:f>
              <c:numCache>
                <c:formatCode>0.0</c:formatCode>
                <c:ptCount val="30"/>
                <c:pt idx="0">
                  <c:v>0.55896525102404004</c:v>
                </c:pt>
                <c:pt idx="1">
                  <c:v>0.40146123939690198</c:v>
                </c:pt>
                <c:pt idx="2">
                  <c:v>0.57645091152041605</c:v>
                </c:pt>
                <c:pt idx="3">
                  <c:v>0.60542213216717677</c:v>
                </c:pt>
                <c:pt idx="4">
                  <c:v>1.2148603592905998</c:v>
                </c:pt>
                <c:pt idx="5">
                  <c:v>0.13142911210045019</c:v>
                </c:pt>
                <c:pt idx="6">
                  <c:v>0.37921609433608838</c:v>
                </c:pt>
                <c:pt idx="7">
                  <c:v>0.416317464441536</c:v>
                </c:pt>
                <c:pt idx="8">
                  <c:v>0.57755705532869295</c:v>
                </c:pt>
                <c:pt idx="9">
                  <c:v>0.631021178112945</c:v>
                </c:pt>
                <c:pt idx="10">
                  <c:v>7.5490385417705497</c:v>
                </c:pt>
                <c:pt idx="11">
                  <c:v>5.9819624130079783</c:v>
                </c:pt>
                <c:pt idx="12">
                  <c:v>5.6307052849193902</c:v>
                </c:pt>
                <c:pt idx="13">
                  <c:v>5.1463828873722797</c:v>
                </c:pt>
                <c:pt idx="14">
                  <c:v>5.2999376416625203</c:v>
                </c:pt>
                <c:pt idx="15">
                  <c:v>4.4617671388447873</c:v>
                </c:pt>
                <c:pt idx="16">
                  <c:v>3.5628361019885477</c:v>
                </c:pt>
                <c:pt idx="17">
                  <c:v>3.3032180175685397</c:v>
                </c:pt>
                <c:pt idx="18">
                  <c:v>3.3522095203844851</c:v>
                </c:pt>
                <c:pt idx="19">
                  <c:v>2.4748755370589377</c:v>
                </c:pt>
                <c:pt idx="20">
                  <c:v>14.143465101645001</c:v>
                </c:pt>
                <c:pt idx="21">
                  <c:v>12.731003502578698</c:v>
                </c:pt>
                <c:pt idx="22">
                  <c:v>12.519054279591222</c:v>
                </c:pt>
                <c:pt idx="23">
                  <c:v>12.265877851327614</c:v>
                </c:pt>
                <c:pt idx="24">
                  <c:v>12.034809481463398</c:v>
                </c:pt>
                <c:pt idx="25">
                  <c:v>7.4960976567872075</c:v>
                </c:pt>
                <c:pt idx="26">
                  <c:v>7.3931273432951885</c:v>
                </c:pt>
                <c:pt idx="27">
                  <c:v>7.0153562987275055</c:v>
                </c:pt>
                <c:pt idx="28">
                  <c:v>5.5643109427255384</c:v>
                </c:pt>
                <c:pt idx="29">
                  <c:v>5.6084085954600198</c:v>
                </c:pt>
              </c:numCache>
            </c:numRef>
          </c:val>
        </c:ser>
        <c:ser>
          <c:idx val="2"/>
          <c:order val="2"/>
          <c:tx>
            <c:v>Dies Double Flux + surventilation mécanique nocturne</c:v>
          </c:tx>
          <c:val>
            <c:numRef>
              <c:f>'DF+survent Rouv'!$H$183:$H$267</c:f>
              <c:numCache>
                <c:formatCode>0.0</c:formatCode>
                <c:ptCount val="30"/>
                <c:pt idx="0">
                  <c:v>0.55651392393675281</c:v>
                </c:pt>
                <c:pt idx="1">
                  <c:v>0.36541721741494565</c:v>
                </c:pt>
                <c:pt idx="2">
                  <c:v>0.54627765952784801</c:v>
                </c:pt>
                <c:pt idx="3">
                  <c:v>0.58694219637837264</c:v>
                </c:pt>
                <c:pt idx="4">
                  <c:v>1.19756559394289</c:v>
                </c:pt>
                <c:pt idx="5">
                  <c:v>0.10569525852070415</c:v>
                </c:pt>
                <c:pt idx="6">
                  <c:v>0.35553089735770566</c:v>
                </c:pt>
                <c:pt idx="7">
                  <c:v>0.40107486669479553</c:v>
                </c:pt>
                <c:pt idx="8">
                  <c:v>0.56332634180551322</c:v>
                </c:pt>
                <c:pt idx="9">
                  <c:v>0.61934818542900505</c:v>
                </c:pt>
                <c:pt idx="10">
                  <c:v>7.2514263451819598</c:v>
                </c:pt>
                <c:pt idx="11">
                  <c:v>5.8391634449378493</c:v>
                </c:pt>
                <c:pt idx="12">
                  <c:v>5.5441447226553455</c:v>
                </c:pt>
                <c:pt idx="13">
                  <c:v>5.0976667225354495</c:v>
                </c:pt>
                <c:pt idx="14">
                  <c:v>5.2618064986937503</c:v>
                </c:pt>
                <c:pt idx="15">
                  <c:v>4.2259173366458382</c:v>
                </c:pt>
                <c:pt idx="16">
                  <c:v>3.4333403986462301</c:v>
                </c:pt>
                <c:pt idx="17">
                  <c:v>3.2414073291500101</c:v>
                </c:pt>
                <c:pt idx="18">
                  <c:v>3.3168737991541239</c:v>
                </c:pt>
                <c:pt idx="19">
                  <c:v>2.4424264024119902</c:v>
                </c:pt>
                <c:pt idx="20">
                  <c:v>13.839694702869412</c:v>
                </c:pt>
                <c:pt idx="21">
                  <c:v>12.443624347591799</c:v>
                </c:pt>
                <c:pt idx="22">
                  <c:v>12.938502641002501</c:v>
                </c:pt>
                <c:pt idx="23">
                  <c:v>12.4510407509004</c:v>
                </c:pt>
                <c:pt idx="24">
                  <c:v>11.990048612541306</c:v>
                </c:pt>
                <c:pt idx="25">
                  <c:v>7.3433797980683684</c:v>
                </c:pt>
                <c:pt idx="26">
                  <c:v>7.2537471354358694</c:v>
                </c:pt>
                <c:pt idx="27">
                  <c:v>7.1620045506729451</c:v>
                </c:pt>
                <c:pt idx="28">
                  <c:v>5.75624007036643</c:v>
                </c:pt>
                <c:pt idx="29">
                  <c:v>7.8967706058923772</c:v>
                </c:pt>
              </c:numCache>
            </c:numRef>
          </c:val>
        </c:ser>
        <c:axId val="82193408"/>
        <c:axId val="82207488"/>
      </c:barChart>
      <c:catAx>
        <c:axId val="82193408"/>
        <c:scaling>
          <c:orientation val="minMax"/>
        </c:scaling>
        <c:axPos val="b"/>
        <c:tickLblPos val="nextTo"/>
        <c:crossAx val="82207488"/>
        <c:crosses val="autoZero"/>
        <c:auto val="1"/>
        <c:lblAlgn val="ctr"/>
        <c:lblOffset val="100"/>
      </c:catAx>
      <c:valAx>
        <c:axId val="82207488"/>
        <c:scaling>
          <c:orientation val="minMax"/>
        </c:scaling>
        <c:axPos val="l"/>
        <c:majorGridlines/>
        <c:title>
          <c:tx>
            <c:rich>
              <a:bodyPr rot="-5400000" vert="horz"/>
              <a:lstStyle/>
              <a:p>
                <a:pPr>
                  <a:defRPr/>
                </a:pPr>
                <a:r>
                  <a:rPr lang="en-US"/>
                  <a:t>Dies (h)</a:t>
                </a:r>
              </a:p>
            </c:rich>
          </c:tx>
          <c:layout/>
        </c:title>
        <c:numFmt formatCode="0.00" sourceLinked="1"/>
        <c:tickLblPos val="nextTo"/>
        <c:crossAx val="82193408"/>
        <c:crosses val="autoZero"/>
        <c:crossBetween val="between"/>
      </c:valAx>
    </c:plotArea>
    <c:legend>
      <c:legendPos val="t"/>
      <c:layout/>
      <c:txPr>
        <a:bodyPr/>
        <a:lstStyle/>
        <a:p>
          <a:pPr>
            <a:defRPr sz="800"/>
          </a:pPr>
          <a:endParaRPr lang="fr-FR"/>
        </a:p>
      </c:txPr>
    </c:legend>
    <c:plotVisOnly val="1"/>
  </c:chart>
  <c:spPr>
    <a:solidFill>
      <a:schemeClr val="bg1"/>
    </a:solidFill>
    <a:ln>
      <a:noFill/>
    </a:ln>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fr-FR"/>
  <c:chart>
    <c:title>
      <c:tx>
        <c:rich>
          <a:bodyPr/>
          <a:lstStyle/>
          <a:p>
            <a:pPr>
              <a:defRPr sz="1200"/>
            </a:pPr>
            <a:r>
              <a:rPr lang="en-US" sz="1200"/>
              <a:t>Variation de</a:t>
            </a:r>
            <a:r>
              <a:rPr lang="en-US" sz="1200" baseline="0"/>
              <a:t> la Dies en fonction de Rouv_max - H3 - BR1</a:t>
            </a:r>
            <a:endParaRPr lang="en-US" sz="1200"/>
          </a:p>
        </c:rich>
      </c:tx>
      <c:layout/>
    </c:title>
    <c:plotArea>
      <c:layout/>
      <c:barChart>
        <c:barDir val="col"/>
        <c:grouping val="clustered"/>
        <c:ser>
          <c:idx val="0"/>
          <c:order val="0"/>
          <c:tx>
            <c:v>Dies Simple Flux</c:v>
          </c:tx>
          <c:cat>
            <c:multiLvlStrRef>
              <c:f>'Légende Rouv_max H3'!$B$2:$D$86</c:f>
              <c:multiLvlStrCache>
                <c:ptCount val="45"/>
                <c:lvl>
                  <c:pt idx="0">
                    <c:v>40%</c:v>
                  </c:pt>
                  <c:pt idx="1">
                    <c:v>50%</c:v>
                  </c:pt>
                  <c:pt idx="2">
                    <c:v>60%</c:v>
                  </c:pt>
                  <c:pt idx="3">
                    <c:v>70%</c:v>
                  </c:pt>
                  <c:pt idx="4">
                    <c:v>80%</c:v>
                  </c:pt>
                  <c:pt idx="5">
                    <c:v>40%</c:v>
                  </c:pt>
                  <c:pt idx="6">
                    <c:v>50%</c:v>
                  </c:pt>
                  <c:pt idx="7">
                    <c:v>60%</c:v>
                  </c:pt>
                  <c:pt idx="8">
                    <c:v>70%</c:v>
                  </c:pt>
                  <c:pt idx="9">
                    <c:v>80%</c:v>
                  </c:pt>
                  <c:pt idx="10">
                    <c:v>40%</c:v>
                  </c:pt>
                  <c:pt idx="11">
                    <c:v>50%</c:v>
                  </c:pt>
                  <c:pt idx="12">
                    <c:v>60%</c:v>
                  </c:pt>
                  <c:pt idx="13">
                    <c:v>70%</c:v>
                  </c:pt>
                  <c:pt idx="14">
                    <c:v>80%</c:v>
                  </c:pt>
                  <c:pt idx="15">
                    <c:v>40%</c:v>
                  </c:pt>
                  <c:pt idx="16">
                    <c:v>50%</c:v>
                  </c:pt>
                  <c:pt idx="17">
                    <c:v>60%</c:v>
                  </c:pt>
                  <c:pt idx="18">
                    <c:v>70%</c:v>
                  </c:pt>
                  <c:pt idx="19">
                    <c:v>80%</c:v>
                  </c:pt>
                  <c:pt idx="20">
                    <c:v>40%</c:v>
                  </c:pt>
                  <c:pt idx="21">
                    <c:v>50%</c:v>
                  </c:pt>
                  <c:pt idx="22">
                    <c:v>60%</c:v>
                  </c:pt>
                  <c:pt idx="23">
                    <c:v>70%</c:v>
                  </c:pt>
                  <c:pt idx="24">
                    <c:v>80%</c:v>
                  </c:pt>
                  <c:pt idx="25">
                    <c:v>40%</c:v>
                  </c:pt>
                  <c:pt idx="26">
                    <c:v>50%</c:v>
                  </c:pt>
                  <c:pt idx="27">
                    <c:v>60%</c:v>
                  </c:pt>
                  <c:pt idx="28">
                    <c:v>70%</c:v>
                  </c:pt>
                  <c:pt idx="29">
                    <c:v>80%</c:v>
                  </c:pt>
                  <c:pt idx="30">
                    <c:v>40%</c:v>
                  </c:pt>
                  <c:pt idx="31">
                    <c:v>50%</c:v>
                  </c:pt>
                  <c:pt idx="32">
                    <c:v>60%</c:v>
                  </c:pt>
                  <c:pt idx="33">
                    <c:v>70%</c:v>
                  </c:pt>
                  <c:pt idx="34">
                    <c:v>80%</c:v>
                  </c:pt>
                  <c:pt idx="35">
                    <c:v>40%</c:v>
                  </c:pt>
                  <c:pt idx="36">
                    <c:v>50%</c:v>
                  </c:pt>
                  <c:pt idx="37">
                    <c:v>60%</c:v>
                  </c:pt>
                  <c:pt idx="38">
                    <c:v>70%</c:v>
                  </c:pt>
                  <c:pt idx="39">
                    <c:v>80%</c:v>
                  </c:pt>
                  <c:pt idx="40">
                    <c:v>40%</c:v>
                  </c:pt>
                  <c:pt idx="41">
                    <c:v>50%</c:v>
                  </c:pt>
                  <c:pt idx="42">
                    <c:v>60%</c:v>
                  </c:pt>
                  <c:pt idx="43">
                    <c:v>70%</c:v>
                  </c:pt>
                  <c:pt idx="44">
                    <c:v>80%</c:v>
                  </c:pt>
                </c:lvl>
                <c:lvl>
                  <c:pt idx="0">
                    <c:v>Base</c:v>
                  </c:pt>
                  <c:pt idx="5">
                    <c:v>Planistar Sun</c:v>
                  </c:pt>
                  <c:pt idx="10">
                    <c:v>Cool Lite Xtrem</c:v>
                  </c:pt>
                  <c:pt idx="15">
                    <c:v>Base</c:v>
                  </c:pt>
                  <c:pt idx="20">
                    <c:v>Planistar Sun</c:v>
                  </c:pt>
                  <c:pt idx="25">
                    <c:v>Cool Lite Xtrem</c:v>
                  </c:pt>
                  <c:pt idx="30">
                    <c:v>Base</c:v>
                  </c:pt>
                  <c:pt idx="35">
                    <c:v>Planistar Sun</c:v>
                  </c:pt>
                  <c:pt idx="40">
                    <c:v>Cool Lite Xtrem</c:v>
                  </c:pt>
                </c:lvl>
                <c:lvl>
                  <c:pt idx="0">
                    <c:v>ITE</c:v>
                  </c:pt>
                  <c:pt idx="15">
                    <c:v>ITI</c:v>
                  </c:pt>
                  <c:pt idx="30">
                    <c:v>Bois</c:v>
                  </c:pt>
                </c:lvl>
              </c:multiLvlStrCache>
            </c:multiLvlStrRef>
          </c:cat>
          <c:val>
            <c:numRef>
              <c:f>'SF Rouv'!$H$363:$H$447</c:f>
              <c:numCache>
                <c:formatCode>0.00</c:formatCode>
                <c:ptCount val="45"/>
                <c:pt idx="0">
                  <c:v>6.9083762386879695</c:v>
                </c:pt>
                <c:pt idx="1">
                  <c:v>5.1791539913522904</c:v>
                </c:pt>
                <c:pt idx="2">
                  <c:v>4.3260789317267134</c:v>
                </c:pt>
                <c:pt idx="3">
                  <c:v>3.7878074364407102</c:v>
                </c:pt>
                <c:pt idx="4">
                  <c:v>3.4369256553690577</c:v>
                </c:pt>
                <c:pt idx="5">
                  <c:v>4.88678060213857</c:v>
                </c:pt>
                <c:pt idx="6">
                  <c:v>3.8007136508645298</c:v>
                </c:pt>
                <c:pt idx="7">
                  <c:v>3.19883314673412</c:v>
                </c:pt>
                <c:pt idx="8">
                  <c:v>2.8391228626729537</c:v>
                </c:pt>
                <c:pt idx="9">
                  <c:v>2.6207354295299998</c:v>
                </c:pt>
                <c:pt idx="10">
                  <c:v>5.5007725620513899</c:v>
                </c:pt>
                <c:pt idx="11">
                  <c:v>4.2419309330335899</c:v>
                </c:pt>
                <c:pt idx="12">
                  <c:v>3.5578679012019099</c:v>
                </c:pt>
                <c:pt idx="13">
                  <c:v>3.1372668300264599</c:v>
                </c:pt>
                <c:pt idx="14">
                  <c:v>2.8815409088922999</c:v>
                </c:pt>
                <c:pt idx="15">
                  <c:v>15.319878582566202</c:v>
                </c:pt>
                <c:pt idx="16">
                  <c:v>11.0984505844176</c:v>
                </c:pt>
                <c:pt idx="17">
                  <c:v>9.1200905246703101</c:v>
                </c:pt>
                <c:pt idx="18">
                  <c:v>8.2075585191283729</c:v>
                </c:pt>
                <c:pt idx="19">
                  <c:v>7.4533903383033824</c:v>
                </c:pt>
                <c:pt idx="20">
                  <c:v>10.7037128127835</c:v>
                </c:pt>
                <c:pt idx="21">
                  <c:v>8.3135699813721402</c:v>
                </c:pt>
                <c:pt idx="22">
                  <c:v>7.1446577918418273</c:v>
                </c:pt>
                <c:pt idx="23">
                  <c:v>6.3934796236485401</c:v>
                </c:pt>
                <c:pt idx="24">
                  <c:v>5.9656253709675395</c:v>
                </c:pt>
                <c:pt idx="25">
                  <c:v>11.965904671040114</c:v>
                </c:pt>
                <c:pt idx="26">
                  <c:v>9.1091152373556206</c:v>
                </c:pt>
                <c:pt idx="27">
                  <c:v>7.7096194902315824</c:v>
                </c:pt>
                <c:pt idx="28">
                  <c:v>6.9276415726480085</c:v>
                </c:pt>
                <c:pt idx="29">
                  <c:v>6.3738500799983795</c:v>
                </c:pt>
                <c:pt idx="30">
                  <c:v>18.127307098897525</c:v>
                </c:pt>
                <c:pt idx="31">
                  <c:v>13.846763697603604</c:v>
                </c:pt>
                <c:pt idx="32">
                  <c:v>11.657066220802006</c:v>
                </c:pt>
                <c:pt idx="33">
                  <c:v>10.663816664515799</c:v>
                </c:pt>
                <c:pt idx="34">
                  <c:v>9.8519318010523005</c:v>
                </c:pt>
                <c:pt idx="35">
                  <c:v>11.8458615743035</c:v>
                </c:pt>
                <c:pt idx="36">
                  <c:v>9.6583200071117616</c:v>
                </c:pt>
                <c:pt idx="37">
                  <c:v>8.5875538808478105</c:v>
                </c:pt>
                <c:pt idx="38">
                  <c:v>7.9954111678966795</c:v>
                </c:pt>
                <c:pt idx="39">
                  <c:v>7.5621455284734234</c:v>
                </c:pt>
                <c:pt idx="40">
                  <c:v>13.4691081877098</c:v>
                </c:pt>
                <c:pt idx="41">
                  <c:v>10.7212420311257</c:v>
                </c:pt>
                <c:pt idx="42">
                  <c:v>9.4733926606187406</c:v>
                </c:pt>
                <c:pt idx="43">
                  <c:v>8.6367249578358187</c:v>
                </c:pt>
                <c:pt idx="44">
                  <c:v>8.2871391343655691</c:v>
                </c:pt>
              </c:numCache>
            </c:numRef>
          </c:val>
        </c:ser>
        <c:ser>
          <c:idx val="1"/>
          <c:order val="1"/>
          <c:tx>
            <c:v>Dies Double Flux</c:v>
          </c:tx>
          <c:cat>
            <c:multiLvlStrRef>
              <c:f>'Légende Rouv_max H3'!$B$2:$D$86</c:f>
              <c:multiLvlStrCache>
                <c:ptCount val="45"/>
                <c:lvl>
                  <c:pt idx="0">
                    <c:v>40%</c:v>
                  </c:pt>
                  <c:pt idx="1">
                    <c:v>50%</c:v>
                  </c:pt>
                  <c:pt idx="2">
                    <c:v>60%</c:v>
                  </c:pt>
                  <c:pt idx="3">
                    <c:v>70%</c:v>
                  </c:pt>
                  <c:pt idx="4">
                    <c:v>80%</c:v>
                  </c:pt>
                  <c:pt idx="5">
                    <c:v>40%</c:v>
                  </c:pt>
                  <c:pt idx="6">
                    <c:v>50%</c:v>
                  </c:pt>
                  <c:pt idx="7">
                    <c:v>60%</c:v>
                  </c:pt>
                  <c:pt idx="8">
                    <c:v>70%</c:v>
                  </c:pt>
                  <c:pt idx="9">
                    <c:v>80%</c:v>
                  </c:pt>
                  <c:pt idx="10">
                    <c:v>40%</c:v>
                  </c:pt>
                  <c:pt idx="11">
                    <c:v>50%</c:v>
                  </c:pt>
                  <c:pt idx="12">
                    <c:v>60%</c:v>
                  </c:pt>
                  <c:pt idx="13">
                    <c:v>70%</c:v>
                  </c:pt>
                  <c:pt idx="14">
                    <c:v>80%</c:v>
                  </c:pt>
                  <c:pt idx="15">
                    <c:v>40%</c:v>
                  </c:pt>
                  <c:pt idx="16">
                    <c:v>50%</c:v>
                  </c:pt>
                  <c:pt idx="17">
                    <c:v>60%</c:v>
                  </c:pt>
                  <c:pt idx="18">
                    <c:v>70%</c:v>
                  </c:pt>
                  <c:pt idx="19">
                    <c:v>80%</c:v>
                  </c:pt>
                  <c:pt idx="20">
                    <c:v>40%</c:v>
                  </c:pt>
                  <c:pt idx="21">
                    <c:v>50%</c:v>
                  </c:pt>
                  <c:pt idx="22">
                    <c:v>60%</c:v>
                  </c:pt>
                  <c:pt idx="23">
                    <c:v>70%</c:v>
                  </c:pt>
                  <c:pt idx="24">
                    <c:v>80%</c:v>
                  </c:pt>
                  <c:pt idx="25">
                    <c:v>40%</c:v>
                  </c:pt>
                  <c:pt idx="26">
                    <c:v>50%</c:v>
                  </c:pt>
                  <c:pt idx="27">
                    <c:v>60%</c:v>
                  </c:pt>
                  <c:pt idx="28">
                    <c:v>70%</c:v>
                  </c:pt>
                  <c:pt idx="29">
                    <c:v>80%</c:v>
                  </c:pt>
                  <c:pt idx="30">
                    <c:v>40%</c:v>
                  </c:pt>
                  <c:pt idx="31">
                    <c:v>50%</c:v>
                  </c:pt>
                  <c:pt idx="32">
                    <c:v>60%</c:v>
                  </c:pt>
                  <c:pt idx="33">
                    <c:v>70%</c:v>
                  </c:pt>
                  <c:pt idx="34">
                    <c:v>80%</c:v>
                  </c:pt>
                  <c:pt idx="35">
                    <c:v>40%</c:v>
                  </c:pt>
                  <c:pt idx="36">
                    <c:v>50%</c:v>
                  </c:pt>
                  <c:pt idx="37">
                    <c:v>60%</c:v>
                  </c:pt>
                  <c:pt idx="38">
                    <c:v>70%</c:v>
                  </c:pt>
                  <c:pt idx="39">
                    <c:v>80%</c:v>
                  </c:pt>
                  <c:pt idx="40">
                    <c:v>40%</c:v>
                  </c:pt>
                  <c:pt idx="41">
                    <c:v>50%</c:v>
                  </c:pt>
                  <c:pt idx="42">
                    <c:v>60%</c:v>
                  </c:pt>
                  <c:pt idx="43">
                    <c:v>70%</c:v>
                  </c:pt>
                  <c:pt idx="44">
                    <c:v>80%</c:v>
                  </c:pt>
                </c:lvl>
                <c:lvl>
                  <c:pt idx="0">
                    <c:v>Base</c:v>
                  </c:pt>
                  <c:pt idx="5">
                    <c:v>Planistar Sun</c:v>
                  </c:pt>
                  <c:pt idx="10">
                    <c:v>Cool Lite Xtrem</c:v>
                  </c:pt>
                  <c:pt idx="15">
                    <c:v>Base</c:v>
                  </c:pt>
                  <c:pt idx="20">
                    <c:v>Planistar Sun</c:v>
                  </c:pt>
                  <c:pt idx="25">
                    <c:v>Cool Lite Xtrem</c:v>
                  </c:pt>
                  <c:pt idx="30">
                    <c:v>Base</c:v>
                  </c:pt>
                  <c:pt idx="35">
                    <c:v>Planistar Sun</c:v>
                  </c:pt>
                  <c:pt idx="40">
                    <c:v>Cool Lite Xtrem</c:v>
                  </c:pt>
                </c:lvl>
                <c:lvl>
                  <c:pt idx="0">
                    <c:v>ITE</c:v>
                  </c:pt>
                  <c:pt idx="15">
                    <c:v>ITI</c:v>
                  </c:pt>
                  <c:pt idx="30">
                    <c:v>Bois</c:v>
                  </c:pt>
                </c:lvl>
              </c:multiLvlStrCache>
            </c:multiLvlStrRef>
          </c:cat>
          <c:val>
            <c:numRef>
              <c:f>'DF Rouv'!$H$363:$H$447</c:f>
              <c:numCache>
                <c:formatCode>0.0</c:formatCode>
                <c:ptCount val="45"/>
                <c:pt idx="0">
                  <c:v>6.9024600035263273</c:v>
                </c:pt>
                <c:pt idx="1">
                  <c:v>5.1664458260773234</c:v>
                </c:pt>
                <c:pt idx="2">
                  <c:v>4.3191214972620999</c:v>
                </c:pt>
                <c:pt idx="3">
                  <c:v>3.7844216026180812</c:v>
                </c:pt>
                <c:pt idx="4">
                  <c:v>3.4303823883731077</c:v>
                </c:pt>
                <c:pt idx="5">
                  <c:v>4.8592222283428272</c:v>
                </c:pt>
                <c:pt idx="6">
                  <c:v>3.7809001695621136</c:v>
                </c:pt>
                <c:pt idx="7">
                  <c:v>3.1829385587024062</c:v>
                </c:pt>
                <c:pt idx="8">
                  <c:v>2.8284617091323137</c:v>
                </c:pt>
                <c:pt idx="9">
                  <c:v>2.6092319421252141</c:v>
                </c:pt>
                <c:pt idx="10">
                  <c:v>5.4803022549298683</c:v>
                </c:pt>
                <c:pt idx="11">
                  <c:v>4.2187701912624114</c:v>
                </c:pt>
                <c:pt idx="12">
                  <c:v>3.5445787140979612</c:v>
                </c:pt>
                <c:pt idx="13">
                  <c:v>3.1278909579510947</c:v>
                </c:pt>
                <c:pt idx="14">
                  <c:v>2.8722291157472366</c:v>
                </c:pt>
                <c:pt idx="15">
                  <c:v>15.486676571333406</c:v>
                </c:pt>
                <c:pt idx="16">
                  <c:v>11.153920775010699</c:v>
                </c:pt>
                <c:pt idx="17">
                  <c:v>9.1425075704113894</c:v>
                </c:pt>
                <c:pt idx="18">
                  <c:v>8.2263210042108845</c:v>
                </c:pt>
                <c:pt idx="19">
                  <c:v>7.4630404909681713</c:v>
                </c:pt>
                <c:pt idx="20">
                  <c:v>10.724030189310788</c:v>
                </c:pt>
                <c:pt idx="21">
                  <c:v>8.3174038078245704</c:v>
                </c:pt>
                <c:pt idx="22">
                  <c:v>7.1426005103701495</c:v>
                </c:pt>
                <c:pt idx="23">
                  <c:v>6.3955467087855942</c:v>
                </c:pt>
                <c:pt idx="24">
                  <c:v>5.9114131040687061</c:v>
                </c:pt>
                <c:pt idx="25">
                  <c:v>12.021245872325602</c:v>
                </c:pt>
                <c:pt idx="26">
                  <c:v>9.1285181574521097</c:v>
                </c:pt>
                <c:pt idx="27">
                  <c:v>7.7142768812313198</c:v>
                </c:pt>
                <c:pt idx="28">
                  <c:v>6.9346115032770301</c:v>
                </c:pt>
                <c:pt idx="29">
                  <c:v>6.3748378751091686</c:v>
                </c:pt>
                <c:pt idx="30">
                  <c:v>18.38282686373357</c:v>
                </c:pt>
                <c:pt idx="31">
                  <c:v>14.002516674737922</c:v>
                </c:pt>
                <c:pt idx="32">
                  <c:v>11.750621945680399</c:v>
                </c:pt>
                <c:pt idx="33">
                  <c:v>10.723517684692998</c:v>
                </c:pt>
                <c:pt idx="34">
                  <c:v>9.8461364765800443</c:v>
                </c:pt>
                <c:pt idx="35">
                  <c:v>11.879620956105512</c:v>
                </c:pt>
                <c:pt idx="36">
                  <c:v>9.6690836541408203</c:v>
                </c:pt>
                <c:pt idx="37">
                  <c:v>8.5779975918900906</c:v>
                </c:pt>
                <c:pt idx="38">
                  <c:v>7.9820468462074503</c:v>
                </c:pt>
                <c:pt idx="39">
                  <c:v>7.5368151681206985</c:v>
                </c:pt>
                <c:pt idx="40">
                  <c:v>13.541197389996999</c:v>
                </c:pt>
                <c:pt idx="41">
                  <c:v>10.755538185087012</c:v>
                </c:pt>
                <c:pt idx="42">
                  <c:v>9.4853474272050597</c:v>
                </c:pt>
                <c:pt idx="43">
                  <c:v>8.6330619731388119</c:v>
                </c:pt>
                <c:pt idx="44">
                  <c:v>8.2745366912812024</c:v>
                </c:pt>
              </c:numCache>
            </c:numRef>
          </c:val>
        </c:ser>
        <c:ser>
          <c:idx val="2"/>
          <c:order val="2"/>
          <c:tx>
            <c:v>Dies Double Flux + surventilation mécanique nocturne</c:v>
          </c:tx>
          <c:cat>
            <c:multiLvlStrRef>
              <c:f>'Légende Rouv_max H3'!$B$2:$D$86</c:f>
              <c:multiLvlStrCache>
                <c:ptCount val="45"/>
                <c:lvl>
                  <c:pt idx="0">
                    <c:v>40%</c:v>
                  </c:pt>
                  <c:pt idx="1">
                    <c:v>50%</c:v>
                  </c:pt>
                  <c:pt idx="2">
                    <c:v>60%</c:v>
                  </c:pt>
                  <c:pt idx="3">
                    <c:v>70%</c:v>
                  </c:pt>
                  <c:pt idx="4">
                    <c:v>80%</c:v>
                  </c:pt>
                  <c:pt idx="5">
                    <c:v>40%</c:v>
                  </c:pt>
                  <c:pt idx="6">
                    <c:v>50%</c:v>
                  </c:pt>
                  <c:pt idx="7">
                    <c:v>60%</c:v>
                  </c:pt>
                  <c:pt idx="8">
                    <c:v>70%</c:v>
                  </c:pt>
                  <c:pt idx="9">
                    <c:v>80%</c:v>
                  </c:pt>
                  <c:pt idx="10">
                    <c:v>40%</c:v>
                  </c:pt>
                  <c:pt idx="11">
                    <c:v>50%</c:v>
                  </c:pt>
                  <c:pt idx="12">
                    <c:v>60%</c:v>
                  </c:pt>
                  <c:pt idx="13">
                    <c:v>70%</c:v>
                  </c:pt>
                  <c:pt idx="14">
                    <c:v>80%</c:v>
                  </c:pt>
                  <c:pt idx="15">
                    <c:v>40%</c:v>
                  </c:pt>
                  <c:pt idx="16">
                    <c:v>50%</c:v>
                  </c:pt>
                  <c:pt idx="17">
                    <c:v>60%</c:v>
                  </c:pt>
                  <c:pt idx="18">
                    <c:v>70%</c:v>
                  </c:pt>
                  <c:pt idx="19">
                    <c:v>80%</c:v>
                  </c:pt>
                  <c:pt idx="20">
                    <c:v>40%</c:v>
                  </c:pt>
                  <c:pt idx="21">
                    <c:v>50%</c:v>
                  </c:pt>
                  <c:pt idx="22">
                    <c:v>60%</c:v>
                  </c:pt>
                  <c:pt idx="23">
                    <c:v>70%</c:v>
                  </c:pt>
                  <c:pt idx="24">
                    <c:v>80%</c:v>
                  </c:pt>
                  <c:pt idx="25">
                    <c:v>40%</c:v>
                  </c:pt>
                  <c:pt idx="26">
                    <c:v>50%</c:v>
                  </c:pt>
                  <c:pt idx="27">
                    <c:v>60%</c:v>
                  </c:pt>
                  <c:pt idx="28">
                    <c:v>70%</c:v>
                  </c:pt>
                  <c:pt idx="29">
                    <c:v>80%</c:v>
                  </c:pt>
                  <c:pt idx="30">
                    <c:v>40%</c:v>
                  </c:pt>
                  <c:pt idx="31">
                    <c:v>50%</c:v>
                  </c:pt>
                  <c:pt idx="32">
                    <c:v>60%</c:v>
                  </c:pt>
                  <c:pt idx="33">
                    <c:v>70%</c:v>
                  </c:pt>
                  <c:pt idx="34">
                    <c:v>80%</c:v>
                  </c:pt>
                  <c:pt idx="35">
                    <c:v>40%</c:v>
                  </c:pt>
                  <c:pt idx="36">
                    <c:v>50%</c:v>
                  </c:pt>
                  <c:pt idx="37">
                    <c:v>60%</c:v>
                  </c:pt>
                  <c:pt idx="38">
                    <c:v>70%</c:v>
                  </c:pt>
                  <c:pt idx="39">
                    <c:v>80%</c:v>
                  </c:pt>
                  <c:pt idx="40">
                    <c:v>40%</c:v>
                  </c:pt>
                  <c:pt idx="41">
                    <c:v>50%</c:v>
                  </c:pt>
                  <c:pt idx="42">
                    <c:v>60%</c:v>
                  </c:pt>
                  <c:pt idx="43">
                    <c:v>70%</c:v>
                  </c:pt>
                  <c:pt idx="44">
                    <c:v>80%</c:v>
                  </c:pt>
                </c:lvl>
                <c:lvl>
                  <c:pt idx="0">
                    <c:v>Base</c:v>
                  </c:pt>
                  <c:pt idx="5">
                    <c:v>Planistar Sun</c:v>
                  </c:pt>
                  <c:pt idx="10">
                    <c:v>Cool Lite Xtrem</c:v>
                  </c:pt>
                  <c:pt idx="15">
                    <c:v>Base</c:v>
                  </c:pt>
                  <c:pt idx="20">
                    <c:v>Planistar Sun</c:v>
                  </c:pt>
                  <c:pt idx="25">
                    <c:v>Cool Lite Xtrem</c:v>
                  </c:pt>
                  <c:pt idx="30">
                    <c:v>Base</c:v>
                  </c:pt>
                  <c:pt idx="35">
                    <c:v>Planistar Sun</c:v>
                  </c:pt>
                  <c:pt idx="40">
                    <c:v>Cool Lite Xtrem</c:v>
                  </c:pt>
                </c:lvl>
                <c:lvl>
                  <c:pt idx="0">
                    <c:v>ITE</c:v>
                  </c:pt>
                  <c:pt idx="15">
                    <c:v>ITI</c:v>
                  </c:pt>
                  <c:pt idx="30">
                    <c:v>Bois</c:v>
                  </c:pt>
                </c:lvl>
              </c:multiLvlStrCache>
            </c:multiLvlStrRef>
          </c:cat>
          <c:val>
            <c:numRef>
              <c:f>'DF+survent Rouv'!$H$363:$H$447</c:f>
              <c:numCache>
                <c:formatCode>0.0</c:formatCode>
                <c:ptCount val="45"/>
                <c:pt idx="0">
                  <c:v>6.4882143611298897</c:v>
                </c:pt>
                <c:pt idx="1">
                  <c:v>4.9571157591777784</c:v>
                </c:pt>
                <c:pt idx="2">
                  <c:v>4.1837765827654296</c:v>
                </c:pt>
                <c:pt idx="3">
                  <c:v>3.6959383753168198</c:v>
                </c:pt>
                <c:pt idx="4">
                  <c:v>3.3686344609514336</c:v>
                </c:pt>
                <c:pt idx="5">
                  <c:v>4.5669876328917836</c:v>
                </c:pt>
                <c:pt idx="6">
                  <c:v>3.6209846580324787</c:v>
                </c:pt>
                <c:pt idx="7">
                  <c:v>3.0751831364146787</c:v>
                </c:pt>
                <c:pt idx="8">
                  <c:v>2.7631193219015646</c:v>
                </c:pt>
                <c:pt idx="9">
                  <c:v>2.5601998106091699</c:v>
                </c:pt>
                <c:pt idx="10">
                  <c:v>5.1540749794493284</c:v>
                </c:pt>
                <c:pt idx="11">
                  <c:v>4.0436305984663301</c:v>
                </c:pt>
                <c:pt idx="12">
                  <c:v>3.4273452909521098</c:v>
                </c:pt>
                <c:pt idx="13">
                  <c:v>3.0526422702064671</c:v>
                </c:pt>
                <c:pt idx="14">
                  <c:v>2.8189809503508587</c:v>
                </c:pt>
                <c:pt idx="15">
                  <c:v>14.636101206160401</c:v>
                </c:pt>
                <c:pt idx="16">
                  <c:v>10.7821803818389</c:v>
                </c:pt>
                <c:pt idx="17">
                  <c:v>8.9333901259881099</c:v>
                </c:pt>
                <c:pt idx="18">
                  <c:v>8.0862134201017639</c:v>
                </c:pt>
                <c:pt idx="19">
                  <c:v>7.3675684378608297</c:v>
                </c:pt>
                <c:pt idx="20">
                  <c:v>10.2137894358164</c:v>
                </c:pt>
                <c:pt idx="21">
                  <c:v>8.0558963974033198</c:v>
                </c:pt>
                <c:pt idx="22">
                  <c:v>6.9827356929324198</c:v>
                </c:pt>
                <c:pt idx="23">
                  <c:v>6.2915292262154932</c:v>
                </c:pt>
                <c:pt idx="24">
                  <c:v>5.8362666571290003</c:v>
                </c:pt>
                <c:pt idx="25">
                  <c:v>11.424281497715098</c:v>
                </c:pt>
                <c:pt idx="26">
                  <c:v>8.831877602743349</c:v>
                </c:pt>
                <c:pt idx="27">
                  <c:v>7.5477706247678</c:v>
                </c:pt>
                <c:pt idx="28">
                  <c:v>6.8193365303564484</c:v>
                </c:pt>
                <c:pt idx="29">
                  <c:v>6.29285346158058</c:v>
                </c:pt>
                <c:pt idx="30">
                  <c:v>17.700044976266589</c:v>
                </c:pt>
                <c:pt idx="31">
                  <c:v>13.666693958855612</c:v>
                </c:pt>
                <c:pt idx="32">
                  <c:v>11.556602921898312</c:v>
                </c:pt>
                <c:pt idx="33">
                  <c:v>10.6023795714523</c:v>
                </c:pt>
                <c:pt idx="34">
                  <c:v>9.7659249740990806</c:v>
                </c:pt>
                <c:pt idx="35">
                  <c:v>11.442458938855102</c:v>
                </c:pt>
                <c:pt idx="36">
                  <c:v>9.4446822222826228</c:v>
                </c:pt>
                <c:pt idx="37">
                  <c:v>8.4444874151273943</c:v>
                </c:pt>
                <c:pt idx="38">
                  <c:v>7.8936699536616812</c:v>
                </c:pt>
                <c:pt idx="39">
                  <c:v>7.4722746167704699</c:v>
                </c:pt>
                <c:pt idx="40">
                  <c:v>13.034246283520202</c:v>
                </c:pt>
                <c:pt idx="41">
                  <c:v>10.5137350897785</c:v>
                </c:pt>
                <c:pt idx="42">
                  <c:v>9.3344094996232752</c:v>
                </c:pt>
                <c:pt idx="43">
                  <c:v>8.5352202426017687</c:v>
                </c:pt>
                <c:pt idx="44">
                  <c:v>8.2060653040941158</c:v>
                </c:pt>
              </c:numCache>
            </c:numRef>
          </c:val>
        </c:ser>
        <c:axId val="142348288"/>
        <c:axId val="142349824"/>
      </c:barChart>
      <c:catAx>
        <c:axId val="142348288"/>
        <c:scaling>
          <c:orientation val="minMax"/>
        </c:scaling>
        <c:axPos val="b"/>
        <c:tickLblPos val="nextTo"/>
        <c:crossAx val="142349824"/>
        <c:crosses val="autoZero"/>
        <c:auto val="1"/>
        <c:lblAlgn val="ctr"/>
        <c:lblOffset val="100"/>
      </c:catAx>
      <c:valAx>
        <c:axId val="142349824"/>
        <c:scaling>
          <c:orientation val="minMax"/>
        </c:scaling>
        <c:axPos val="l"/>
        <c:majorGridlines/>
        <c:title>
          <c:tx>
            <c:rich>
              <a:bodyPr rot="-5400000" vert="horz"/>
              <a:lstStyle/>
              <a:p>
                <a:pPr>
                  <a:defRPr/>
                </a:pPr>
                <a:r>
                  <a:rPr lang="en-US"/>
                  <a:t>Dies (h)</a:t>
                </a:r>
              </a:p>
            </c:rich>
          </c:tx>
          <c:layout/>
        </c:title>
        <c:numFmt formatCode="0.00" sourceLinked="1"/>
        <c:tickLblPos val="nextTo"/>
        <c:crossAx val="142348288"/>
        <c:crosses val="autoZero"/>
        <c:crossBetween val="between"/>
      </c:valAx>
    </c:plotArea>
    <c:legend>
      <c:legendPos val="t"/>
      <c:layout/>
      <c:txPr>
        <a:bodyPr/>
        <a:lstStyle/>
        <a:p>
          <a:pPr>
            <a:defRPr sz="800"/>
          </a:pPr>
          <a:endParaRPr lang="fr-FR"/>
        </a:p>
      </c:txPr>
    </c:legend>
    <c:plotVisOnly val="1"/>
  </c:chart>
  <c:spPr>
    <a:solidFill>
      <a:schemeClr val="bg1"/>
    </a:solidFill>
    <a:ln>
      <a:noFill/>
    </a:ln>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fr-FR"/>
  <c:chart>
    <c:title>
      <c:tx>
        <c:rich>
          <a:bodyPr/>
          <a:lstStyle/>
          <a:p>
            <a:pPr>
              <a:defRPr sz="1200"/>
            </a:pPr>
            <a:r>
              <a:rPr lang="en-US" sz="1200"/>
              <a:t>Variation de</a:t>
            </a:r>
            <a:r>
              <a:rPr lang="en-US" sz="1200" baseline="0"/>
              <a:t> la Dies en fonction de Rouv_max - H1b - BR2/BR3</a:t>
            </a:r>
            <a:endParaRPr lang="en-US" sz="1200"/>
          </a:p>
        </c:rich>
      </c:tx>
      <c:layout/>
    </c:title>
    <c:plotArea>
      <c:layout/>
      <c:barChart>
        <c:barDir val="col"/>
        <c:grouping val="clustered"/>
        <c:ser>
          <c:idx val="0"/>
          <c:order val="0"/>
          <c:tx>
            <c:v>Dies Simple Flux</c:v>
          </c:tx>
          <c:cat>
            <c:multiLvlStrRef>
              <c:f>'Légende Rouv_max'!$B$2:$D$86</c:f>
              <c:multiLvlStrCache>
                <c:ptCount val="30"/>
                <c:lvl>
                  <c:pt idx="0">
                    <c:v>40%</c:v>
                  </c:pt>
                  <c:pt idx="1">
                    <c:v>50%</c:v>
                  </c:pt>
                  <c:pt idx="2">
                    <c:v>60%</c:v>
                  </c:pt>
                  <c:pt idx="3">
                    <c:v>70%</c:v>
                  </c:pt>
                  <c:pt idx="4">
                    <c:v>80%</c:v>
                  </c:pt>
                  <c:pt idx="5">
                    <c:v>40%</c:v>
                  </c:pt>
                  <c:pt idx="6">
                    <c:v>50%</c:v>
                  </c:pt>
                  <c:pt idx="7">
                    <c:v>60%</c:v>
                  </c:pt>
                  <c:pt idx="8">
                    <c:v>70%</c:v>
                  </c:pt>
                  <c:pt idx="9">
                    <c:v>80%</c:v>
                  </c:pt>
                  <c:pt idx="10">
                    <c:v>40%</c:v>
                  </c:pt>
                  <c:pt idx="11">
                    <c:v>50%</c:v>
                  </c:pt>
                  <c:pt idx="12">
                    <c:v>60%</c:v>
                  </c:pt>
                  <c:pt idx="13">
                    <c:v>70%</c:v>
                  </c:pt>
                  <c:pt idx="14">
                    <c:v>80%</c:v>
                  </c:pt>
                  <c:pt idx="15">
                    <c:v>40%</c:v>
                  </c:pt>
                  <c:pt idx="16">
                    <c:v>50%</c:v>
                  </c:pt>
                  <c:pt idx="17">
                    <c:v>60%</c:v>
                  </c:pt>
                  <c:pt idx="18">
                    <c:v>70%</c:v>
                  </c:pt>
                  <c:pt idx="19">
                    <c:v>80%</c:v>
                  </c:pt>
                  <c:pt idx="20">
                    <c:v>40%</c:v>
                  </c:pt>
                  <c:pt idx="21">
                    <c:v>50%</c:v>
                  </c:pt>
                  <c:pt idx="22">
                    <c:v>60%</c:v>
                  </c:pt>
                  <c:pt idx="23">
                    <c:v>70%</c:v>
                  </c:pt>
                  <c:pt idx="24">
                    <c:v>80%</c:v>
                  </c:pt>
                  <c:pt idx="25">
                    <c:v>40%</c:v>
                  </c:pt>
                  <c:pt idx="26">
                    <c:v>50%</c:v>
                  </c:pt>
                  <c:pt idx="27">
                    <c:v>60%</c:v>
                  </c:pt>
                  <c:pt idx="28">
                    <c:v>70%</c:v>
                  </c:pt>
                  <c:pt idx="29">
                    <c:v>80%</c:v>
                  </c:pt>
                </c:lvl>
                <c:lvl>
                  <c:pt idx="0">
                    <c:v>Base</c:v>
                  </c:pt>
                  <c:pt idx="5">
                    <c:v>Planistar Sun</c:v>
                  </c:pt>
                  <c:pt idx="10">
                    <c:v>Base</c:v>
                  </c:pt>
                  <c:pt idx="15">
                    <c:v>Planistar Sun</c:v>
                  </c:pt>
                  <c:pt idx="20">
                    <c:v>Base</c:v>
                  </c:pt>
                  <c:pt idx="25">
                    <c:v>Planistar Sun</c:v>
                  </c:pt>
                </c:lvl>
                <c:lvl>
                  <c:pt idx="0">
                    <c:v>ITE</c:v>
                  </c:pt>
                  <c:pt idx="10">
                    <c:v>ITI</c:v>
                  </c:pt>
                  <c:pt idx="20">
                    <c:v>Bois</c:v>
                  </c:pt>
                </c:lvl>
              </c:multiLvlStrCache>
            </c:multiLvlStrRef>
          </c:cat>
          <c:val>
            <c:numRef>
              <c:f>'SF Rouv BR2'!$H$8:$H$92</c:f>
              <c:numCache>
                <c:formatCode>0.00</c:formatCode>
                <c:ptCount val="30"/>
                <c:pt idx="0">
                  <c:v>5.2191276559678599</c:v>
                </c:pt>
                <c:pt idx="1">
                  <c:v>4.0858525004392066</c:v>
                </c:pt>
                <c:pt idx="2">
                  <c:v>3.4311447896362277</c:v>
                </c:pt>
                <c:pt idx="3">
                  <c:v>3.1821872091844012</c:v>
                </c:pt>
                <c:pt idx="4">
                  <c:v>3.0857559360058167</c:v>
                </c:pt>
                <c:pt idx="5">
                  <c:v>1.5852354513844784</c:v>
                </c:pt>
                <c:pt idx="6">
                  <c:v>1.4363255443282901</c:v>
                </c:pt>
                <c:pt idx="7">
                  <c:v>1.3858513647117126</c:v>
                </c:pt>
                <c:pt idx="8">
                  <c:v>1.6141187429028401</c:v>
                </c:pt>
                <c:pt idx="9">
                  <c:v>1.5732520921351698</c:v>
                </c:pt>
                <c:pt idx="10">
                  <c:v>13.785565325212501</c:v>
                </c:pt>
                <c:pt idx="11">
                  <c:v>10.6047006399405</c:v>
                </c:pt>
                <c:pt idx="12">
                  <c:v>8.8478710412554094</c:v>
                </c:pt>
                <c:pt idx="13">
                  <c:v>7.7428543721214655</c:v>
                </c:pt>
                <c:pt idx="14">
                  <c:v>7.0910674302420293</c:v>
                </c:pt>
                <c:pt idx="15">
                  <c:v>7.1858014072398602</c:v>
                </c:pt>
                <c:pt idx="16">
                  <c:v>5.4919501795287085</c:v>
                </c:pt>
                <c:pt idx="17">
                  <c:v>4.8980352202956903</c:v>
                </c:pt>
                <c:pt idx="18">
                  <c:v>4.3820893510383465</c:v>
                </c:pt>
                <c:pt idx="19">
                  <c:v>4.1301468930039498</c:v>
                </c:pt>
                <c:pt idx="20">
                  <c:v>20.403276244842587</c:v>
                </c:pt>
                <c:pt idx="21">
                  <c:v>16.680559164102501</c:v>
                </c:pt>
                <c:pt idx="22">
                  <c:v>14.026695375601914</c:v>
                </c:pt>
                <c:pt idx="23">
                  <c:v>12.364617948789222</c:v>
                </c:pt>
                <c:pt idx="24">
                  <c:v>11.155780995418114</c:v>
                </c:pt>
                <c:pt idx="25">
                  <c:v>11.1810822720521</c:v>
                </c:pt>
                <c:pt idx="26">
                  <c:v>9.2885543827180399</c:v>
                </c:pt>
                <c:pt idx="27">
                  <c:v>9.057637183158878</c:v>
                </c:pt>
                <c:pt idx="28">
                  <c:v>7.8279278046611296</c:v>
                </c:pt>
                <c:pt idx="29">
                  <c:v>7.1523382127661765</c:v>
                </c:pt>
              </c:numCache>
            </c:numRef>
          </c:val>
        </c:ser>
        <c:ser>
          <c:idx val="1"/>
          <c:order val="1"/>
          <c:tx>
            <c:v>Dies Double Flux</c:v>
          </c:tx>
          <c:val>
            <c:numRef>
              <c:f>'DF Rouv BR2'!$H$3:$H$92</c:f>
              <c:numCache>
                <c:formatCode>0.0</c:formatCode>
                <c:ptCount val="30"/>
                <c:pt idx="0">
                  <c:v>5.1116267056668514</c:v>
                </c:pt>
                <c:pt idx="1">
                  <c:v>3.8605054945098756</c:v>
                </c:pt>
                <c:pt idx="2">
                  <c:v>3.3754675678620401</c:v>
                </c:pt>
                <c:pt idx="3">
                  <c:v>2.9522881453077177</c:v>
                </c:pt>
                <c:pt idx="4">
                  <c:v>2.8860139896500665</c:v>
                </c:pt>
                <c:pt idx="5">
                  <c:v>1.7511287926808083</c:v>
                </c:pt>
                <c:pt idx="6">
                  <c:v>1.63200327569482</c:v>
                </c:pt>
                <c:pt idx="7">
                  <c:v>1.5814516152281985</c:v>
                </c:pt>
                <c:pt idx="8">
                  <c:v>1.64157057430299</c:v>
                </c:pt>
                <c:pt idx="9">
                  <c:v>1.8110697869110699</c:v>
                </c:pt>
                <c:pt idx="10">
                  <c:v>13.562097703588112</c:v>
                </c:pt>
                <c:pt idx="11">
                  <c:v>10.572551484275801</c:v>
                </c:pt>
                <c:pt idx="12">
                  <c:v>8.7992788904625119</c:v>
                </c:pt>
                <c:pt idx="13">
                  <c:v>7.7322587163555401</c:v>
                </c:pt>
                <c:pt idx="14">
                  <c:v>7.0932095122334013</c:v>
                </c:pt>
                <c:pt idx="15">
                  <c:v>7.4927907557281523</c:v>
                </c:pt>
                <c:pt idx="16">
                  <c:v>5.7524477490505497</c:v>
                </c:pt>
                <c:pt idx="17">
                  <c:v>4.8145845602422641</c:v>
                </c:pt>
                <c:pt idx="18">
                  <c:v>4.5569599140935599</c:v>
                </c:pt>
                <c:pt idx="19">
                  <c:v>4.5267502321900555</c:v>
                </c:pt>
                <c:pt idx="20">
                  <c:v>20.859996665846925</c:v>
                </c:pt>
                <c:pt idx="21">
                  <c:v>16.690453434946999</c:v>
                </c:pt>
                <c:pt idx="22">
                  <c:v>14.2343168079819</c:v>
                </c:pt>
                <c:pt idx="23">
                  <c:v>12.666016828475502</c:v>
                </c:pt>
                <c:pt idx="24">
                  <c:v>11.4083056505483</c:v>
                </c:pt>
                <c:pt idx="25">
                  <c:v>11.292348187279488</c:v>
                </c:pt>
                <c:pt idx="26">
                  <c:v>9.2181470081897192</c:v>
                </c:pt>
                <c:pt idx="27">
                  <c:v>8.2654004282433444</c:v>
                </c:pt>
                <c:pt idx="28">
                  <c:v>7.4538614400199714</c:v>
                </c:pt>
                <c:pt idx="29">
                  <c:v>7.1598646757322397</c:v>
                </c:pt>
              </c:numCache>
            </c:numRef>
          </c:val>
        </c:ser>
        <c:ser>
          <c:idx val="2"/>
          <c:order val="2"/>
          <c:tx>
            <c:v>Dies Double Flux + surventilation mécanique nocturne</c:v>
          </c:tx>
          <c:val>
            <c:numRef>
              <c:f>'DF+survent Rouv BR2'!$H$3:$H$92</c:f>
              <c:numCache>
                <c:formatCode>0.0</c:formatCode>
                <c:ptCount val="30"/>
                <c:pt idx="0">
                  <c:v>3.77134805172301</c:v>
                </c:pt>
                <c:pt idx="1">
                  <c:v>3.1173485872152797</c:v>
                </c:pt>
                <c:pt idx="2">
                  <c:v>2.7606385517912631</c:v>
                </c:pt>
                <c:pt idx="3">
                  <c:v>2.6376744922488471</c:v>
                </c:pt>
                <c:pt idx="4">
                  <c:v>2.5575746183179255</c:v>
                </c:pt>
                <c:pt idx="5">
                  <c:v>1.3761041971651398</c:v>
                </c:pt>
                <c:pt idx="6">
                  <c:v>1.3799280510441776</c:v>
                </c:pt>
                <c:pt idx="7">
                  <c:v>1.3407512800564498</c:v>
                </c:pt>
                <c:pt idx="8">
                  <c:v>1.4087704580280498</c:v>
                </c:pt>
                <c:pt idx="9">
                  <c:v>1.5760207100316899</c:v>
                </c:pt>
                <c:pt idx="10">
                  <c:v>11.812157936523922</c:v>
                </c:pt>
                <c:pt idx="11">
                  <c:v>9.5865665987397595</c:v>
                </c:pt>
                <c:pt idx="12">
                  <c:v>7.9647683962212197</c:v>
                </c:pt>
                <c:pt idx="13">
                  <c:v>7.0662209913274099</c:v>
                </c:pt>
                <c:pt idx="14">
                  <c:v>6.4721504612421272</c:v>
                </c:pt>
                <c:pt idx="15">
                  <c:v>6.4675824914856701</c:v>
                </c:pt>
                <c:pt idx="16">
                  <c:v>5.1808775906188975</c:v>
                </c:pt>
                <c:pt idx="17">
                  <c:v>4.2854746407761555</c:v>
                </c:pt>
                <c:pt idx="18">
                  <c:v>4.0614962678120765</c:v>
                </c:pt>
                <c:pt idx="19">
                  <c:v>4.0842897770831703</c:v>
                </c:pt>
                <c:pt idx="20">
                  <c:v>19.125587585175161</c:v>
                </c:pt>
                <c:pt idx="21">
                  <c:v>15.788327129751572</c:v>
                </c:pt>
                <c:pt idx="22">
                  <c:v>13.373113792336101</c:v>
                </c:pt>
                <c:pt idx="23">
                  <c:v>11.949746932007814</c:v>
                </c:pt>
                <c:pt idx="24">
                  <c:v>10.752762267301804</c:v>
                </c:pt>
                <c:pt idx="25">
                  <c:v>10.1230247790007</c:v>
                </c:pt>
                <c:pt idx="26">
                  <c:v>8.4746970403500903</c:v>
                </c:pt>
                <c:pt idx="27">
                  <c:v>7.5593789694630313</c:v>
                </c:pt>
                <c:pt idx="28">
                  <c:v>6.9991811626532803</c:v>
                </c:pt>
                <c:pt idx="29">
                  <c:v>6.8215260754621703</c:v>
                </c:pt>
              </c:numCache>
            </c:numRef>
          </c:val>
        </c:ser>
        <c:axId val="142384512"/>
        <c:axId val="142390400"/>
      </c:barChart>
      <c:catAx>
        <c:axId val="142384512"/>
        <c:scaling>
          <c:orientation val="minMax"/>
        </c:scaling>
        <c:axPos val="b"/>
        <c:tickLblPos val="nextTo"/>
        <c:crossAx val="142390400"/>
        <c:crosses val="autoZero"/>
        <c:auto val="1"/>
        <c:lblAlgn val="ctr"/>
        <c:lblOffset val="100"/>
      </c:catAx>
      <c:valAx>
        <c:axId val="142390400"/>
        <c:scaling>
          <c:orientation val="minMax"/>
        </c:scaling>
        <c:axPos val="l"/>
        <c:majorGridlines/>
        <c:title>
          <c:tx>
            <c:rich>
              <a:bodyPr rot="-5400000" vert="horz"/>
              <a:lstStyle/>
              <a:p>
                <a:pPr>
                  <a:defRPr/>
                </a:pPr>
                <a:r>
                  <a:rPr lang="en-US"/>
                  <a:t>Dies (h)</a:t>
                </a:r>
              </a:p>
            </c:rich>
          </c:tx>
          <c:layout/>
        </c:title>
        <c:numFmt formatCode="0.00" sourceLinked="1"/>
        <c:tickLblPos val="nextTo"/>
        <c:crossAx val="142384512"/>
        <c:crosses val="autoZero"/>
        <c:crossBetween val="between"/>
      </c:valAx>
    </c:plotArea>
    <c:legend>
      <c:legendPos val="t"/>
      <c:layout/>
      <c:txPr>
        <a:bodyPr/>
        <a:lstStyle/>
        <a:p>
          <a:pPr>
            <a:defRPr sz="800"/>
          </a:pPr>
          <a:endParaRPr lang="fr-FR"/>
        </a:p>
      </c:txPr>
    </c:legend>
    <c:plotVisOnly val="1"/>
  </c:chart>
  <c:spPr>
    <a:solidFill>
      <a:schemeClr val="bg1"/>
    </a:solidFill>
    <a:ln>
      <a:noFill/>
    </a:ln>
  </c:sp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fr-FR"/>
  <c:chart>
    <c:title>
      <c:tx>
        <c:rich>
          <a:bodyPr/>
          <a:lstStyle/>
          <a:p>
            <a:pPr>
              <a:defRPr sz="1200"/>
            </a:pPr>
            <a:r>
              <a:rPr lang="en-US" sz="1200"/>
              <a:t>Variation de</a:t>
            </a:r>
            <a:r>
              <a:rPr lang="en-US" sz="1200" baseline="0"/>
              <a:t> la Dies en fonction de Rouv_max - H2d - BR2/BR3</a:t>
            </a:r>
            <a:endParaRPr lang="en-US" sz="1200"/>
          </a:p>
        </c:rich>
      </c:tx>
      <c:layout/>
    </c:title>
    <c:plotArea>
      <c:layout/>
      <c:barChart>
        <c:barDir val="col"/>
        <c:grouping val="clustered"/>
        <c:ser>
          <c:idx val="0"/>
          <c:order val="0"/>
          <c:tx>
            <c:v>Dies Simple Flux</c:v>
          </c:tx>
          <c:cat>
            <c:multiLvlStrRef>
              <c:f>'Légende Rouv_max'!$B$2:$D$86</c:f>
              <c:multiLvlStrCache>
                <c:ptCount val="30"/>
                <c:lvl>
                  <c:pt idx="0">
                    <c:v>40%</c:v>
                  </c:pt>
                  <c:pt idx="1">
                    <c:v>50%</c:v>
                  </c:pt>
                  <c:pt idx="2">
                    <c:v>60%</c:v>
                  </c:pt>
                  <c:pt idx="3">
                    <c:v>70%</c:v>
                  </c:pt>
                  <c:pt idx="4">
                    <c:v>80%</c:v>
                  </c:pt>
                  <c:pt idx="5">
                    <c:v>40%</c:v>
                  </c:pt>
                  <c:pt idx="6">
                    <c:v>50%</c:v>
                  </c:pt>
                  <c:pt idx="7">
                    <c:v>60%</c:v>
                  </c:pt>
                  <c:pt idx="8">
                    <c:v>70%</c:v>
                  </c:pt>
                  <c:pt idx="9">
                    <c:v>80%</c:v>
                  </c:pt>
                  <c:pt idx="10">
                    <c:v>40%</c:v>
                  </c:pt>
                  <c:pt idx="11">
                    <c:v>50%</c:v>
                  </c:pt>
                  <c:pt idx="12">
                    <c:v>60%</c:v>
                  </c:pt>
                  <c:pt idx="13">
                    <c:v>70%</c:v>
                  </c:pt>
                  <c:pt idx="14">
                    <c:v>80%</c:v>
                  </c:pt>
                  <c:pt idx="15">
                    <c:v>40%</c:v>
                  </c:pt>
                  <c:pt idx="16">
                    <c:v>50%</c:v>
                  </c:pt>
                  <c:pt idx="17">
                    <c:v>60%</c:v>
                  </c:pt>
                  <c:pt idx="18">
                    <c:v>70%</c:v>
                  </c:pt>
                  <c:pt idx="19">
                    <c:v>80%</c:v>
                  </c:pt>
                  <c:pt idx="20">
                    <c:v>40%</c:v>
                  </c:pt>
                  <c:pt idx="21">
                    <c:v>50%</c:v>
                  </c:pt>
                  <c:pt idx="22">
                    <c:v>60%</c:v>
                  </c:pt>
                  <c:pt idx="23">
                    <c:v>70%</c:v>
                  </c:pt>
                  <c:pt idx="24">
                    <c:v>80%</c:v>
                  </c:pt>
                  <c:pt idx="25">
                    <c:v>40%</c:v>
                  </c:pt>
                  <c:pt idx="26">
                    <c:v>50%</c:v>
                  </c:pt>
                  <c:pt idx="27">
                    <c:v>60%</c:v>
                  </c:pt>
                  <c:pt idx="28">
                    <c:v>70%</c:v>
                  </c:pt>
                  <c:pt idx="29">
                    <c:v>80%</c:v>
                  </c:pt>
                </c:lvl>
                <c:lvl>
                  <c:pt idx="0">
                    <c:v>Base</c:v>
                  </c:pt>
                  <c:pt idx="5">
                    <c:v>Planistar Sun</c:v>
                  </c:pt>
                  <c:pt idx="10">
                    <c:v>Base</c:v>
                  </c:pt>
                  <c:pt idx="15">
                    <c:v>Planistar Sun</c:v>
                  </c:pt>
                  <c:pt idx="20">
                    <c:v>Base</c:v>
                  </c:pt>
                  <c:pt idx="25">
                    <c:v>Planistar Sun</c:v>
                  </c:pt>
                </c:lvl>
                <c:lvl>
                  <c:pt idx="0">
                    <c:v>ITE</c:v>
                  </c:pt>
                  <c:pt idx="10">
                    <c:v>ITI</c:v>
                  </c:pt>
                  <c:pt idx="20">
                    <c:v>Bois</c:v>
                  </c:pt>
                </c:lvl>
              </c:multiLvlStrCache>
            </c:multiLvlStrRef>
          </c:cat>
          <c:val>
            <c:numRef>
              <c:f>'SF Rouv BR2'!$H$188:$H$272</c:f>
              <c:numCache>
                <c:formatCode>0.00</c:formatCode>
                <c:ptCount val="30"/>
                <c:pt idx="0">
                  <c:v>11.269380315446922</c:v>
                </c:pt>
                <c:pt idx="1">
                  <c:v>6.8272697257168504</c:v>
                </c:pt>
                <c:pt idx="2">
                  <c:v>4.7967146138210603</c:v>
                </c:pt>
                <c:pt idx="3">
                  <c:v>3.8084203950838367</c:v>
                </c:pt>
                <c:pt idx="4">
                  <c:v>3.3431322297046902</c:v>
                </c:pt>
                <c:pt idx="5">
                  <c:v>6.4858731729633483</c:v>
                </c:pt>
                <c:pt idx="6">
                  <c:v>4.0293666372324699</c:v>
                </c:pt>
                <c:pt idx="7">
                  <c:v>2.7688487273821698</c:v>
                </c:pt>
                <c:pt idx="8">
                  <c:v>2.1664053637155787</c:v>
                </c:pt>
                <c:pt idx="9">
                  <c:v>1.68719076309668</c:v>
                </c:pt>
                <c:pt idx="10">
                  <c:v>30.473776064193487</c:v>
                </c:pt>
                <c:pt idx="11">
                  <c:v>20.595266651512986</c:v>
                </c:pt>
                <c:pt idx="12">
                  <c:v>16.05753239426187</c:v>
                </c:pt>
                <c:pt idx="13">
                  <c:v>13.269537985040802</c:v>
                </c:pt>
                <c:pt idx="14">
                  <c:v>11.582551445218799</c:v>
                </c:pt>
                <c:pt idx="15">
                  <c:v>18.97431917856785</c:v>
                </c:pt>
                <c:pt idx="16">
                  <c:v>13.1308648465192</c:v>
                </c:pt>
                <c:pt idx="17">
                  <c:v>10.277482155745504</c:v>
                </c:pt>
                <c:pt idx="18">
                  <c:v>8.7155690799584793</c:v>
                </c:pt>
                <c:pt idx="19">
                  <c:v>8.0748073436333581</c:v>
                </c:pt>
                <c:pt idx="20">
                  <c:v>37.222882716954366</c:v>
                </c:pt>
                <c:pt idx="21">
                  <c:v>27.576645244798687</c:v>
                </c:pt>
                <c:pt idx="22">
                  <c:v>23.762127066822689</c:v>
                </c:pt>
                <c:pt idx="23">
                  <c:v>20.387851738786825</c:v>
                </c:pt>
                <c:pt idx="24">
                  <c:v>18.482886096006499</c:v>
                </c:pt>
                <c:pt idx="25">
                  <c:v>21.648674919431286</c:v>
                </c:pt>
                <c:pt idx="26">
                  <c:v>16.631444587607302</c:v>
                </c:pt>
                <c:pt idx="27">
                  <c:v>14.5896524929965</c:v>
                </c:pt>
                <c:pt idx="28">
                  <c:v>13.3659817826164</c:v>
                </c:pt>
                <c:pt idx="29">
                  <c:v>12.845978034990498</c:v>
                </c:pt>
              </c:numCache>
            </c:numRef>
          </c:val>
        </c:ser>
        <c:ser>
          <c:idx val="1"/>
          <c:order val="1"/>
          <c:tx>
            <c:v>Dies Double Flux</c:v>
          </c:tx>
          <c:val>
            <c:numRef>
              <c:f>'DF Rouv BR2'!$H$183:$H$272</c:f>
              <c:numCache>
                <c:formatCode>0.0</c:formatCode>
                <c:ptCount val="30"/>
                <c:pt idx="0">
                  <c:v>10.654334568822406</c:v>
                </c:pt>
                <c:pt idx="1">
                  <c:v>6.5234556687204233</c:v>
                </c:pt>
                <c:pt idx="2">
                  <c:v>4.6346444216915197</c:v>
                </c:pt>
                <c:pt idx="3">
                  <c:v>3.7071866593793947</c:v>
                </c:pt>
                <c:pt idx="4">
                  <c:v>3.2297744848432397</c:v>
                </c:pt>
                <c:pt idx="5">
                  <c:v>6.066311866945747</c:v>
                </c:pt>
                <c:pt idx="6">
                  <c:v>3.8186316191655187</c:v>
                </c:pt>
                <c:pt idx="7">
                  <c:v>2.5945628258598177</c:v>
                </c:pt>
                <c:pt idx="8">
                  <c:v>2.0110803543381177</c:v>
                </c:pt>
                <c:pt idx="9">
                  <c:v>1.6517921166042899</c:v>
                </c:pt>
                <c:pt idx="10">
                  <c:v>29.70679588751317</c:v>
                </c:pt>
                <c:pt idx="11">
                  <c:v>20.299503023804</c:v>
                </c:pt>
                <c:pt idx="12">
                  <c:v>15.7171312945013</c:v>
                </c:pt>
                <c:pt idx="13">
                  <c:v>13.153565804121104</c:v>
                </c:pt>
                <c:pt idx="14">
                  <c:v>11.427803791106999</c:v>
                </c:pt>
                <c:pt idx="15">
                  <c:v>18.18868299055827</c:v>
                </c:pt>
                <c:pt idx="16">
                  <c:v>12.830408046014</c:v>
                </c:pt>
                <c:pt idx="17">
                  <c:v>10.051194265848318</c:v>
                </c:pt>
                <c:pt idx="18">
                  <c:v>8.5878763516063898</c:v>
                </c:pt>
                <c:pt idx="19">
                  <c:v>7.9779846514408685</c:v>
                </c:pt>
                <c:pt idx="20">
                  <c:v>36.642433154859212</c:v>
                </c:pt>
                <c:pt idx="21">
                  <c:v>27.192327878130069</c:v>
                </c:pt>
                <c:pt idx="22">
                  <c:v>23.512810467035123</c:v>
                </c:pt>
                <c:pt idx="23">
                  <c:v>20.2793688478842</c:v>
                </c:pt>
                <c:pt idx="24">
                  <c:v>18.43541184040167</c:v>
                </c:pt>
                <c:pt idx="25">
                  <c:v>21.44348229714565</c:v>
                </c:pt>
                <c:pt idx="26">
                  <c:v>16.333173576409287</c:v>
                </c:pt>
                <c:pt idx="27">
                  <c:v>14.3439153511813</c:v>
                </c:pt>
                <c:pt idx="28">
                  <c:v>13.194393600951086</c:v>
                </c:pt>
                <c:pt idx="29">
                  <c:v>12.6521716137817</c:v>
                </c:pt>
              </c:numCache>
            </c:numRef>
          </c:val>
        </c:ser>
        <c:ser>
          <c:idx val="2"/>
          <c:order val="2"/>
          <c:tx>
            <c:v>Dies Double Flux + surventilation mécanique nocturne</c:v>
          </c:tx>
          <c:val>
            <c:numRef>
              <c:f>'DF+survent Rouv BR2'!$H$183:$H$272</c:f>
              <c:numCache>
                <c:formatCode>0.0</c:formatCode>
                <c:ptCount val="30"/>
                <c:pt idx="0">
                  <c:v>8.419027141550016</c:v>
                </c:pt>
                <c:pt idx="1">
                  <c:v>5.44708230955922</c:v>
                </c:pt>
                <c:pt idx="2">
                  <c:v>4.1567856046828604</c:v>
                </c:pt>
                <c:pt idx="3">
                  <c:v>3.3134767292810867</c:v>
                </c:pt>
                <c:pt idx="4">
                  <c:v>2.9329911738749987</c:v>
                </c:pt>
                <c:pt idx="5">
                  <c:v>4.6504432680520935</c:v>
                </c:pt>
                <c:pt idx="6">
                  <c:v>3.0357316614743937</c:v>
                </c:pt>
                <c:pt idx="7">
                  <c:v>2.21230323900765</c:v>
                </c:pt>
                <c:pt idx="8">
                  <c:v>1.67296411496532</c:v>
                </c:pt>
                <c:pt idx="9">
                  <c:v>1.50069576073193</c:v>
                </c:pt>
                <c:pt idx="10">
                  <c:v>25.493435590357489</c:v>
                </c:pt>
                <c:pt idx="11">
                  <c:v>18.104223945043501</c:v>
                </c:pt>
                <c:pt idx="12">
                  <c:v>14.506069776191699</c:v>
                </c:pt>
                <c:pt idx="13">
                  <c:v>12.2364102061678</c:v>
                </c:pt>
                <c:pt idx="14">
                  <c:v>10.959969624112899</c:v>
                </c:pt>
                <c:pt idx="15">
                  <c:v>15.558843180974398</c:v>
                </c:pt>
                <c:pt idx="16">
                  <c:v>11.425809460265199</c:v>
                </c:pt>
                <c:pt idx="17">
                  <c:v>9.2541381085202694</c:v>
                </c:pt>
                <c:pt idx="18">
                  <c:v>8.0607224562616508</c:v>
                </c:pt>
                <c:pt idx="19">
                  <c:v>7.6440510306502345</c:v>
                </c:pt>
                <c:pt idx="20">
                  <c:v>32.863337145408202</c:v>
                </c:pt>
                <c:pt idx="21">
                  <c:v>26.635952965173399</c:v>
                </c:pt>
                <c:pt idx="22">
                  <c:v>22.34671256103827</c:v>
                </c:pt>
                <c:pt idx="23">
                  <c:v>19.641181034138899</c:v>
                </c:pt>
                <c:pt idx="24">
                  <c:v>17.933103618218105</c:v>
                </c:pt>
                <c:pt idx="25">
                  <c:v>19.277619473348366</c:v>
                </c:pt>
                <c:pt idx="26">
                  <c:v>15.213427670427899</c:v>
                </c:pt>
                <c:pt idx="27">
                  <c:v>13.656935374943806</c:v>
                </c:pt>
                <c:pt idx="28">
                  <c:v>12.727983932634187</c:v>
                </c:pt>
                <c:pt idx="29">
                  <c:v>12.469181050465112</c:v>
                </c:pt>
              </c:numCache>
            </c:numRef>
          </c:val>
        </c:ser>
        <c:axId val="142416896"/>
        <c:axId val="142455552"/>
      </c:barChart>
      <c:catAx>
        <c:axId val="142416896"/>
        <c:scaling>
          <c:orientation val="minMax"/>
        </c:scaling>
        <c:axPos val="b"/>
        <c:tickLblPos val="nextTo"/>
        <c:crossAx val="142455552"/>
        <c:crosses val="autoZero"/>
        <c:auto val="1"/>
        <c:lblAlgn val="ctr"/>
        <c:lblOffset val="100"/>
      </c:catAx>
      <c:valAx>
        <c:axId val="142455552"/>
        <c:scaling>
          <c:orientation val="minMax"/>
        </c:scaling>
        <c:axPos val="l"/>
        <c:majorGridlines/>
        <c:title>
          <c:tx>
            <c:rich>
              <a:bodyPr rot="-5400000" vert="horz"/>
              <a:lstStyle/>
              <a:p>
                <a:pPr>
                  <a:defRPr/>
                </a:pPr>
                <a:r>
                  <a:rPr lang="en-US"/>
                  <a:t>Dies (h)</a:t>
                </a:r>
              </a:p>
            </c:rich>
          </c:tx>
          <c:layout/>
        </c:title>
        <c:numFmt formatCode="0.00" sourceLinked="1"/>
        <c:tickLblPos val="nextTo"/>
        <c:crossAx val="142416896"/>
        <c:crosses val="autoZero"/>
        <c:crossBetween val="between"/>
      </c:valAx>
    </c:plotArea>
    <c:legend>
      <c:legendPos val="t"/>
      <c:layout/>
      <c:txPr>
        <a:bodyPr/>
        <a:lstStyle/>
        <a:p>
          <a:pPr>
            <a:defRPr sz="800"/>
          </a:pPr>
          <a:endParaRPr lang="fr-FR"/>
        </a:p>
      </c:txPr>
    </c:legend>
    <c:plotVisOnly val="1"/>
  </c:chart>
  <c:spPr>
    <a:solidFill>
      <a:schemeClr val="bg1"/>
    </a:solidFill>
    <a:ln>
      <a:noFill/>
    </a:ln>
  </c:sp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fr-FR"/>
  <c:chart>
    <c:title>
      <c:tx>
        <c:rich>
          <a:bodyPr/>
          <a:lstStyle/>
          <a:p>
            <a:pPr>
              <a:defRPr sz="1200"/>
            </a:pPr>
            <a:r>
              <a:rPr lang="en-US" sz="1200"/>
              <a:t>Variation de</a:t>
            </a:r>
            <a:r>
              <a:rPr lang="en-US" sz="1200" baseline="0"/>
              <a:t> la Dies en fonction de Rouv_max - H3 - BR2/BR3</a:t>
            </a:r>
            <a:endParaRPr lang="en-US" sz="1200"/>
          </a:p>
        </c:rich>
      </c:tx>
      <c:layout/>
    </c:title>
    <c:plotArea>
      <c:layout/>
      <c:barChart>
        <c:barDir val="col"/>
        <c:grouping val="clustered"/>
        <c:ser>
          <c:idx val="0"/>
          <c:order val="0"/>
          <c:tx>
            <c:v>Dies Simple Flux</c:v>
          </c:tx>
          <c:cat>
            <c:multiLvlStrRef>
              <c:f>'Légende Rouv_max H3'!$B$2:$D$86</c:f>
              <c:multiLvlStrCache>
                <c:ptCount val="45"/>
                <c:lvl>
                  <c:pt idx="0">
                    <c:v>40%</c:v>
                  </c:pt>
                  <c:pt idx="1">
                    <c:v>50%</c:v>
                  </c:pt>
                  <c:pt idx="2">
                    <c:v>60%</c:v>
                  </c:pt>
                  <c:pt idx="3">
                    <c:v>70%</c:v>
                  </c:pt>
                  <c:pt idx="4">
                    <c:v>80%</c:v>
                  </c:pt>
                  <c:pt idx="5">
                    <c:v>40%</c:v>
                  </c:pt>
                  <c:pt idx="6">
                    <c:v>50%</c:v>
                  </c:pt>
                  <c:pt idx="7">
                    <c:v>60%</c:v>
                  </c:pt>
                  <c:pt idx="8">
                    <c:v>70%</c:v>
                  </c:pt>
                  <c:pt idx="9">
                    <c:v>80%</c:v>
                  </c:pt>
                  <c:pt idx="10">
                    <c:v>40%</c:v>
                  </c:pt>
                  <c:pt idx="11">
                    <c:v>50%</c:v>
                  </c:pt>
                  <c:pt idx="12">
                    <c:v>60%</c:v>
                  </c:pt>
                  <c:pt idx="13">
                    <c:v>70%</c:v>
                  </c:pt>
                  <c:pt idx="14">
                    <c:v>80%</c:v>
                  </c:pt>
                  <c:pt idx="15">
                    <c:v>40%</c:v>
                  </c:pt>
                  <c:pt idx="16">
                    <c:v>50%</c:v>
                  </c:pt>
                  <c:pt idx="17">
                    <c:v>60%</c:v>
                  </c:pt>
                  <c:pt idx="18">
                    <c:v>70%</c:v>
                  </c:pt>
                  <c:pt idx="19">
                    <c:v>80%</c:v>
                  </c:pt>
                  <c:pt idx="20">
                    <c:v>40%</c:v>
                  </c:pt>
                  <c:pt idx="21">
                    <c:v>50%</c:v>
                  </c:pt>
                  <c:pt idx="22">
                    <c:v>60%</c:v>
                  </c:pt>
                  <c:pt idx="23">
                    <c:v>70%</c:v>
                  </c:pt>
                  <c:pt idx="24">
                    <c:v>80%</c:v>
                  </c:pt>
                  <c:pt idx="25">
                    <c:v>40%</c:v>
                  </c:pt>
                  <c:pt idx="26">
                    <c:v>50%</c:v>
                  </c:pt>
                  <c:pt idx="27">
                    <c:v>60%</c:v>
                  </c:pt>
                  <c:pt idx="28">
                    <c:v>70%</c:v>
                  </c:pt>
                  <c:pt idx="29">
                    <c:v>80%</c:v>
                  </c:pt>
                  <c:pt idx="30">
                    <c:v>40%</c:v>
                  </c:pt>
                  <c:pt idx="31">
                    <c:v>50%</c:v>
                  </c:pt>
                  <c:pt idx="32">
                    <c:v>60%</c:v>
                  </c:pt>
                  <c:pt idx="33">
                    <c:v>70%</c:v>
                  </c:pt>
                  <c:pt idx="34">
                    <c:v>80%</c:v>
                  </c:pt>
                  <c:pt idx="35">
                    <c:v>40%</c:v>
                  </c:pt>
                  <c:pt idx="36">
                    <c:v>50%</c:v>
                  </c:pt>
                  <c:pt idx="37">
                    <c:v>60%</c:v>
                  </c:pt>
                  <c:pt idx="38">
                    <c:v>70%</c:v>
                  </c:pt>
                  <c:pt idx="39">
                    <c:v>80%</c:v>
                  </c:pt>
                  <c:pt idx="40">
                    <c:v>40%</c:v>
                  </c:pt>
                  <c:pt idx="41">
                    <c:v>50%</c:v>
                  </c:pt>
                  <c:pt idx="42">
                    <c:v>60%</c:v>
                  </c:pt>
                  <c:pt idx="43">
                    <c:v>70%</c:v>
                  </c:pt>
                  <c:pt idx="44">
                    <c:v>80%</c:v>
                  </c:pt>
                </c:lvl>
                <c:lvl>
                  <c:pt idx="0">
                    <c:v>Base</c:v>
                  </c:pt>
                  <c:pt idx="5">
                    <c:v>Planistar Sun</c:v>
                  </c:pt>
                  <c:pt idx="10">
                    <c:v>Cool Lite Xtrem</c:v>
                  </c:pt>
                  <c:pt idx="15">
                    <c:v>Base</c:v>
                  </c:pt>
                  <c:pt idx="20">
                    <c:v>Planistar Sun</c:v>
                  </c:pt>
                  <c:pt idx="25">
                    <c:v>Cool Lite Xtrem</c:v>
                  </c:pt>
                  <c:pt idx="30">
                    <c:v>Base</c:v>
                  </c:pt>
                  <c:pt idx="35">
                    <c:v>Planistar Sun</c:v>
                  </c:pt>
                  <c:pt idx="40">
                    <c:v>Cool Lite Xtrem</c:v>
                  </c:pt>
                </c:lvl>
                <c:lvl>
                  <c:pt idx="0">
                    <c:v>ITE</c:v>
                  </c:pt>
                  <c:pt idx="15">
                    <c:v>ITI</c:v>
                  </c:pt>
                  <c:pt idx="30">
                    <c:v>Bois</c:v>
                  </c:pt>
                </c:lvl>
              </c:multiLvlStrCache>
            </c:multiLvlStrRef>
          </c:cat>
          <c:val>
            <c:numRef>
              <c:f>'SF Rouv BR2'!$H$368:$H$452</c:f>
              <c:numCache>
                <c:formatCode>0.00</c:formatCode>
                <c:ptCount val="45"/>
                <c:pt idx="0">
                  <c:v>33.922232389527984</c:v>
                </c:pt>
                <c:pt idx="1">
                  <c:v>20.7055710697515</c:v>
                </c:pt>
                <c:pt idx="2">
                  <c:v>14.543820613535598</c:v>
                </c:pt>
                <c:pt idx="3">
                  <c:v>11.098389118853</c:v>
                </c:pt>
                <c:pt idx="4">
                  <c:v>9.1273723642134641</c:v>
                </c:pt>
                <c:pt idx="5">
                  <c:v>21.44884031355037</c:v>
                </c:pt>
                <c:pt idx="6">
                  <c:v>13.697100690095498</c:v>
                </c:pt>
                <c:pt idx="7">
                  <c:v>10.048242000103887</c:v>
                </c:pt>
                <c:pt idx="8">
                  <c:v>8.0694067640013092</c:v>
                </c:pt>
                <c:pt idx="9">
                  <c:v>6.8537766376565266</c:v>
                </c:pt>
                <c:pt idx="10">
                  <c:v>25.116736292590087</c:v>
                </c:pt>
                <c:pt idx="11">
                  <c:v>15.787580748522902</c:v>
                </c:pt>
                <c:pt idx="12">
                  <c:v>11.364505982334499</c:v>
                </c:pt>
                <c:pt idx="13">
                  <c:v>8.9707655906612729</c:v>
                </c:pt>
                <c:pt idx="14">
                  <c:v>7.5529555728283073</c:v>
                </c:pt>
                <c:pt idx="15">
                  <c:v>59.663866919463395</c:v>
                </c:pt>
                <c:pt idx="16">
                  <c:v>37.972770801289599</c:v>
                </c:pt>
                <c:pt idx="17">
                  <c:v>27.240330325446699</c:v>
                </c:pt>
                <c:pt idx="18">
                  <c:v>21.082364600851989</c:v>
                </c:pt>
                <c:pt idx="19">
                  <c:v>17.030427002949089</c:v>
                </c:pt>
                <c:pt idx="20">
                  <c:v>39.647889802407995</c:v>
                </c:pt>
                <c:pt idx="21">
                  <c:v>26.059763712365587</c:v>
                </c:pt>
                <c:pt idx="22">
                  <c:v>19.118083641201999</c:v>
                </c:pt>
                <c:pt idx="23">
                  <c:v>15.184811803472488</c:v>
                </c:pt>
                <c:pt idx="24">
                  <c:v>12.794951829573698</c:v>
                </c:pt>
                <c:pt idx="25">
                  <c:v>45.509478300733598</c:v>
                </c:pt>
                <c:pt idx="26">
                  <c:v>29.768171177682099</c:v>
                </c:pt>
                <c:pt idx="27">
                  <c:v>21.532357042168886</c:v>
                </c:pt>
                <c:pt idx="28">
                  <c:v>16.859965940830925</c:v>
                </c:pt>
                <c:pt idx="29">
                  <c:v>14.035056541045014</c:v>
                </c:pt>
                <c:pt idx="30">
                  <c:v>54.644093864498494</c:v>
                </c:pt>
                <c:pt idx="31">
                  <c:v>38.058733804536402</c:v>
                </c:pt>
                <c:pt idx="32">
                  <c:v>27.481542881286749</c:v>
                </c:pt>
                <c:pt idx="33">
                  <c:v>21.877550470376601</c:v>
                </c:pt>
                <c:pt idx="34">
                  <c:v>18.4706454187986</c:v>
                </c:pt>
                <c:pt idx="35">
                  <c:v>35.143142967854502</c:v>
                </c:pt>
                <c:pt idx="36">
                  <c:v>24.312305342181688</c:v>
                </c:pt>
                <c:pt idx="37">
                  <c:v>18.729666703214999</c:v>
                </c:pt>
                <c:pt idx="38">
                  <c:v>15.5372349849457</c:v>
                </c:pt>
                <c:pt idx="39">
                  <c:v>13.548882979189402</c:v>
                </c:pt>
                <c:pt idx="40">
                  <c:v>40.642884578330509</c:v>
                </c:pt>
                <c:pt idx="41">
                  <c:v>27.7510316940823</c:v>
                </c:pt>
                <c:pt idx="42">
                  <c:v>21.247194929362287</c:v>
                </c:pt>
                <c:pt idx="43">
                  <c:v>17.378915680587699</c:v>
                </c:pt>
                <c:pt idx="44">
                  <c:v>14.986745595989325</c:v>
                </c:pt>
              </c:numCache>
            </c:numRef>
          </c:val>
        </c:ser>
        <c:ser>
          <c:idx val="1"/>
          <c:order val="1"/>
          <c:tx>
            <c:v>Dies Double Flux</c:v>
          </c:tx>
          <c:cat>
            <c:multiLvlStrRef>
              <c:f>'Légende Rouv_max H3'!$B$2:$D$86</c:f>
              <c:multiLvlStrCache>
                <c:ptCount val="45"/>
                <c:lvl>
                  <c:pt idx="0">
                    <c:v>40%</c:v>
                  </c:pt>
                  <c:pt idx="1">
                    <c:v>50%</c:v>
                  </c:pt>
                  <c:pt idx="2">
                    <c:v>60%</c:v>
                  </c:pt>
                  <c:pt idx="3">
                    <c:v>70%</c:v>
                  </c:pt>
                  <c:pt idx="4">
                    <c:v>80%</c:v>
                  </c:pt>
                  <c:pt idx="5">
                    <c:v>40%</c:v>
                  </c:pt>
                  <c:pt idx="6">
                    <c:v>50%</c:v>
                  </c:pt>
                  <c:pt idx="7">
                    <c:v>60%</c:v>
                  </c:pt>
                  <c:pt idx="8">
                    <c:v>70%</c:v>
                  </c:pt>
                  <c:pt idx="9">
                    <c:v>80%</c:v>
                  </c:pt>
                  <c:pt idx="10">
                    <c:v>40%</c:v>
                  </c:pt>
                  <c:pt idx="11">
                    <c:v>50%</c:v>
                  </c:pt>
                  <c:pt idx="12">
                    <c:v>60%</c:v>
                  </c:pt>
                  <c:pt idx="13">
                    <c:v>70%</c:v>
                  </c:pt>
                  <c:pt idx="14">
                    <c:v>80%</c:v>
                  </c:pt>
                  <c:pt idx="15">
                    <c:v>40%</c:v>
                  </c:pt>
                  <c:pt idx="16">
                    <c:v>50%</c:v>
                  </c:pt>
                  <c:pt idx="17">
                    <c:v>60%</c:v>
                  </c:pt>
                  <c:pt idx="18">
                    <c:v>70%</c:v>
                  </c:pt>
                  <c:pt idx="19">
                    <c:v>80%</c:v>
                  </c:pt>
                  <c:pt idx="20">
                    <c:v>40%</c:v>
                  </c:pt>
                  <c:pt idx="21">
                    <c:v>50%</c:v>
                  </c:pt>
                  <c:pt idx="22">
                    <c:v>60%</c:v>
                  </c:pt>
                  <c:pt idx="23">
                    <c:v>70%</c:v>
                  </c:pt>
                  <c:pt idx="24">
                    <c:v>80%</c:v>
                  </c:pt>
                  <c:pt idx="25">
                    <c:v>40%</c:v>
                  </c:pt>
                  <c:pt idx="26">
                    <c:v>50%</c:v>
                  </c:pt>
                  <c:pt idx="27">
                    <c:v>60%</c:v>
                  </c:pt>
                  <c:pt idx="28">
                    <c:v>70%</c:v>
                  </c:pt>
                  <c:pt idx="29">
                    <c:v>80%</c:v>
                  </c:pt>
                  <c:pt idx="30">
                    <c:v>40%</c:v>
                  </c:pt>
                  <c:pt idx="31">
                    <c:v>50%</c:v>
                  </c:pt>
                  <c:pt idx="32">
                    <c:v>60%</c:v>
                  </c:pt>
                  <c:pt idx="33">
                    <c:v>70%</c:v>
                  </c:pt>
                  <c:pt idx="34">
                    <c:v>80%</c:v>
                  </c:pt>
                  <c:pt idx="35">
                    <c:v>40%</c:v>
                  </c:pt>
                  <c:pt idx="36">
                    <c:v>50%</c:v>
                  </c:pt>
                  <c:pt idx="37">
                    <c:v>60%</c:v>
                  </c:pt>
                  <c:pt idx="38">
                    <c:v>70%</c:v>
                  </c:pt>
                  <c:pt idx="39">
                    <c:v>80%</c:v>
                  </c:pt>
                  <c:pt idx="40">
                    <c:v>40%</c:v>
                  </c:pt>
                  <c:pt idx="41">
                    <c:v>50%</c:v>
                  </c:pt>
                  <c:pt idx="42">
                    <c:v>60%</c:v>
                  </c:pt>
                  <c:pt idx="43">
                    <c:v>70%</c:v>
                  </c:pt>
                  <c:pt idx="44">
                    <c:v>80%</c:v>
                  </c:pt>
                </c:lvl>
                <c:lvl>
                  <c:pt idx="0">
                    <c:v>Base</c:v>
                  </c:pt>
                  <c:pt idx="5">
                    <c:v>Planistar Sun</c:v>
                  </c:pt>
                  <c:pt idx="10">
                    <c:v>Cool Lite Xtrem</c:v>
                  </c:pt>
                  <c:pt idx="15">
                    <c:v>Base</c:v>
                  </c:pt>
                  <c:pt idx="20">
                    <c:v>Planistar Sun</c:v>
                  </c:pt>
                  <c:pt idx="25">
                    <c:v>Cool Lite Xtrem</c:v>
                  </c:pt>
                  <c:pt idx="30">
                    <c:v>Base</c:v>
                  </c:pt>
                  <c:pt idx="35">
                    <c:v>Planistar Sun</c:v>
                  </c:pt>
                  <c:pt idx="40">
                    <c:v>Cool Lite Xtrem</c:v>
                  </c:pt>
                </c:lvl>
                <c:lvl>
                  <c:pt idx="0">
                    <c:v>ITE</c:v>
                  </c:pt>
                  <c:pt idx="15">
                    <c:v>ITI</c:v>
                  </c:pt>
                  <c:pt idx="30">
                    <c:v>Bois</c:v>
                  </c:pt>
                </c:lvl>
              </c:multiLvlStrCache>
            </c:multiLvlStrRef>
          </c:cat>
          <c:val>
            <c:numRef>
              <c:f>'DF Rouv BR2'!$H$363:$H$452</c:f>
              <c:numCache>
                <c:formatCode>0.0</c:formatCode>
                <c:ptCount val="45"/>
                <c:pt idx="0">
                  <c:v>33.800261325187797</c:v>
                </c:pt>
                <c:pt idx="1">
                  <c:v>20.6961110810531</c:v>
                </c:pt>
                <c:pt idx="2">
                  <c:v>14.561545597445514</c:v>
                </c:pt>
                <c:pt idx="3">
                  <c:v>11.107005950035701</c:v>
                </c:pt>
                <c:pt idx="4">
                  <c:v>9.1313211675211665</c:v>
                </c:pt>
                <c:pt idx="5">
                  <c:v>21.341675159606641</c:v>
                </c:pt>
                <c:pt idx="6">
                  <c:v>13.662453314129722</c:v>
                </c:pt>
                <c:pt idx="7">
                  <c:v>10.0223136353902</c:v>
                </c:pt>
                <c:pt idx="8">
                  <c:v>8.0492880416452</c:v>
                </c:pt>
                <c:pt idx="9">
                  <c:v>6.8381559521494735</c:v>
                </c:pt>
                <c:pt idx="10">
                  <c:v>24.98531591953525</c:v>
                </c:pt>
                <c:pt idx="11">
                  <c:v>15.7613563011806</c:v>
                </c:pt>
                <c:pt idx="12">
                  <c:v>11.3476102482225</c:v>
                </c:pt>
                <c:pt idx="13">
                  <c:v>8.9598645476371228</c:v>
                </c:pt>
                <c:pt idx="14">
                  <c:v>7.5425609190774265</c:v>
                </c:pt>
                <c:pt idx="15">
                  <c:v>59.722829185731101</c:v>
                </c:pt>
                <c:pt idx="16">
                  <c:v>38.153154982839311</c:v>
                </c:pt>
                <c:pt idx="17">
                  <c:v>27.385143797678499</c:v>
                </c:pt>
                <c:pt idx="18">
                  <c:v>21.19314949913797</c:v>
                </c:pt>
                <c:pt idx="19">
                  <c:v>17.111325070154624</c:v>
                </c:pt>
                <c:pt idx="20">
                  <c:v>39.585867594152333</c:v>
                </c:pt>
                <c:pt idx="21">
                  <c:v>26.120091430070701</c:v>
                </c:pt>
                <c:pt idx="22">
                  <c:v>19.167507465588724</c:v>
                </c:pt>
                <c:pt idx="23">
                  <c:v>15.212355102221299</c:v>
                </c:pt>
                <c:pt idx="24">
                  <c:v>12.809212938256312</c:v>
                </c:pt>
                <c:pt idx="25">
                  <c:v>45.534277676528802</c:v>
                </c:pt>
                <c:pt idx="26">
                  <c:v>29.707404917722087</c:v>
                </c:pt>
                <c:pt idx="27">
                  <c:v>21.597889501355187</c:v>
                </c:pt>
                <c:pt idx="28">
                  <c:v>16.934000967937401</c:v>
                </c:pt>
                <c:pt idx="29">
                  <c:v>14.067324590399204</c:v>
                </c:pt>
                <c:pt idx="30">
                  <c:v>54.125946581508003</c:v>
                </c:pt>
                <c:pt idx="31">
                  <c:v>36.76866994206955</c:v>
                </c:pt>
                <c:pt idx="32">
                  <c:v>27.785165387390187</c:v>
                </c:pt>
                <c:pt idx="33">
                  <c:v>22.114556517798924</c:v>
                </c:pt>
                <c:pt idx="34">
                  <c:v>18.618553389194801</c:v>
                </c:pt>
                <c:pt idx="35">
                  <c:v>35.31682243430155</c:v>
                </c:pt>
                <c:pt idx="36">
                  <c:v>24.397447252624499</c:v>
                </c:pt>
                <c:pt idx="37">
                  <c:v>18.808190340797889</c:v>
                </c:pt>
                <c:pt idx="38">
                  <c:v>15.586411141829998</c:v>
                </c:pt>
                <c:pt idx="39">
                  <c:v>13.590180328814602</c:v>
                </c:pt>
                <c:pt idx="40">
                  <c:v>40.714522091992251</c:v>
                </c:pt>
                <c:pt idx="41">
                  <c:v>27.973436455583666</c:v>
                </c:pt>
                <c:pt idx="42">
                  <c:v>21.398557947085699</c:v>
                </c:pt>
                <c:pt idx="43">
                  <c:v>17.465176728871587</c:v>
                </c:pt>
                <c:pt idx="44">
                  <c:v>15.057095286813</c:v>
                </c:pt>
              </c:numCache>
            </c:numRef>
          </c:val>
        </c:ser>
        <c:ser>
          <c:idx val="2"/>
          <c:order val="2"/>
          <c:tx>
            <c:v>Dies Double Flux + surventilation mécanique nocturne</c:v>
          </c:tx>
          <c:cat>
            <c:multiLvlStrRef>
              <c:f>'Légende Rouv_max H3'!$B$2:$D$86</c:f>
              <c:multiLvlStrCache>
                <c:ptCount val="45"/>
                <c:lvl>
                  <c:pt idx="0">
                    <c:v>40%</c:v>
                  </c:pt>
                  <c:pt idx="1">
                    <c:v>50%</c:v>
                  </c:pt>
                  <c:pt idx="2">
                    <c:v>60%</c:v>
                  </c:pt>
                  <c:pt idx="3">
                    <c:v>70%</c:v>
                  </c:pt>
                  <c:pt idx="4">
                    <c:v>80%</c:v>
                  </c:pt>
                  <c:pt idx="5">
                    <c:v>40%</c:v>
                  </c:pt>
                  <c:pt idx="6">
                    <c:v>50%</c:v>
                  </c:pt>
                  <c:pt idx="7">
                    <c:v>60%</c:v>
                  </c:pt>
                  <c:pt idx="8">
                    <c:v>70%</c:v>
                  </c:pt>
                  <c:pt idx="9">
                    <c:v>80%</c:v>
                  </c:pt>
                  <c:pt idx="10">
                    <c:v>40%</c:v>
                  </c:pt>
                  <c:pt idx="11">
                    <c:v>50%</c:v>
                  </c:pt>
                  <c:pt idx="12">
                    <c:v>60%</c:v>
                  </c:pt>
                  <c:pt idx="13">
                    <c:v>70%</c:v>
                  </c:pt>
                  <c:pt idx="14">
                    <c:v>80%</c:v>
                  </c:pt>
                  <c:pt idx="15">
                    <c:v>40%</c:v>
                  </c:pt>
                  <c:pt idx="16">
                    <c:v>50%</c:v>
                  </c:pt>
                  <c:pt idx="17">
                    <c:v>60%</c:v>
                  </c:pt>
                  <c:pt idx="18">
                    <c:v>70%</c:v>
                  </c:pt>
                  <c:pt idx="19">
                    <c:v>80%</c:v>
                  </c:pt>
                  <c:pt idx="20">
                    <c:v>40%</c:v>
                  </c:pt>
                  <c:pt idx="21">
                    <c:v>50%</c:v>
                  </c:pt>
                  <c:pt idx="22">
                    <c:v>60%</c:v>
                  </c:pt>
                  <c:pt idx="23">
                    <c:v>70%</c:v>
                  </c:pt>
                  <c:pt idx="24">
                    <c:v>80%</c:v>
                  </c:pt>
                  <c:pt idx="25">
                    <c:v>40%</c:v>
                  </c:pt>
                  <c:pt idx="26">
                    <c:v>50%</c:v>
                  </c:pt>
                  <c:pt idx="27">
                    <c:v>60%</c:v>
                  </c:pt>
                  <c:pt idx="28">
                    <c:v>70%</c:v>
                  </c:pt>
                  <c:pt idx="29">
                    <c:v>80%</c:v>
                  </c:pt>
                  <c:pt idx="30">
                    <c:v>40%</c:v>
                  </c:pt>
                  <c:pt idx="31">
                    <c:v>50%</c:v>
                  </c:pt>
                  <c:pt idx="32">
                    <c:v>60%</c:v>
                  </c:pt>
                  <c:pt idx="33">
                    <c:v>70%</c:v>
                  </c:pt>
                  <c:pt idx="34">
                    <c:v>80%</c:v>
                  </c:pt>
                  <c:pt idx="35">
                    <c:v>40%</c:v>
                  </c:pt>
                  <c:pt idx="36">
                    <c:v>50%</c:v>
                  </c:pt>
                  <c:pt idx="37">
                    <c:v>60%</c:v>
                  </c:pt>
                  <c:pt idx="38">
                    <c:v>70%</c:v>
                  </c:pt>
                  <c:pt idx="39">
                    <c:v>80%</c:v>
                  </c:pt>
                  <c:pt idx="40">
                    <c:v>40%</c:v>
                  </c:pt>
                  <c:pt idx="41">
                    <c:v>50%</c:v>
                  </c:pt>
                  <c:pt idx="42">
                    <c:v>60%</c:v>
                  </c:pt>
                  <c:pt idx="43">
                    <c:v>70%</c:v>
                  </c:pt>
                  <c:pt idx="44">
                    <c:v>80%</c:v>
                  </c:pt>
                </c:lvl>
                <c:lvl>
                  <c:pt idx="0">
                    <c:v>Base</c:v>
                  </c:pt>
                  <c:pt idx="5">
                    <c:v>Planistar Sun</c:v>
                  </c:pt>
                  <c:pt idx="10">
                    <c:v>Cool Lite Xtrem</c:v>
                  </c:pt>
                  <c:pt idx="15">
                    <c:v>Base</c:v>
                  </c:pt>
                  <c:pt idx="20">
                    <c:v>Planistar Sun</c:v>
                  </c:pt>
                  <c:pt idx="25">
                    <c:v>Cool Lite Xtrem</c:v>
                  </c:pt>
                  <c:pt idx="30">
                    <c:v>Base</c:v>
                  </c:pt>
                  <c:pt idx="35">
                    <c:v>Planistar Sun</c:v>
                  </c:pt>
                  <c:pt idx="40">
                    <c:v>Cool Lite Xtrem</c:v>
                  </c:pt>
                </c:lvl>
                <c:lvl>
                  <c:pt idx="0">
                    <c:v>ITE</c:v>
                  </c:pt>
                  <c:pt idx="15">
                    <c:v>ITI</c:v>
                  </c:pt>
                  <c:pt idx="30">
                    <c:v>Bois</c:v>
                  </c:pt>
                </c:lvl>
              </c:multiLvlStrCache>
            </c:multiLvlStrRef>
          </c:cat>
          <c:val>
            <c:numRef>
              <c:f>'DF+survent Rouv BR2'!$H$363:$H$452</c:f>
              <c:numCache>
                <c:formatCode>0.0</c:formatCode>
                <c:ptCount val="45"/>
                <c:pt idx="0">
                  <c:v>28.26808297440067</c:v>
                </c:pt>
                <c:pt idx="1">
                  <c:v>18.006775839665586</c:v>
                </c:pt>
                <c:pt idx="2">
                  <c:v>13.014782439662406</c:v>
                </c:pt>
                <c:pt idx="3">
                  <c:v>10.1772867152425</c:v>
                </c:pt>
                <c:pt idx="4">
                  <c:v>8.5238518516185859</c:v>
                </c:pt>
                <c:pt idx="5">
                  <c:v>17.858853033121889</c:v>
                </c:pt>
                <c:pt idx="6">
                  <c:v>11.981386496820306</c:v>
                </c:pt>
                <c:pt idx="7">
                  <c:v>9.0335733023907565</c:v>
                </c:pt>
                <c:pt idx="8">
                  <c:v>7.4135309417953135</c:v>
                </c:pt>
                <c:pt idx="9">
                  <c:v>6.3924391985823004</c:v>
                </c:pt>
                <c:pt idx="10">
                  <c:v>20.852003161765889</c:v>
                </c:pt>
                <c:pt idx="11">
                  <c:v>13.741053926263387</c:v>
                </c:pt>
                <c:pt idx="12">
                  <c:v>10.193037735520306</c:v>
                </c:pt>
                <c:pt idx="13">
                  <c:v>8.2551860810625008</c:v>
                </c:pt>
                <c:pt idx="14">
                  <c:v>7.04620335668075</c:v>
                </c:pt>
                <c:pt idx="15">
                  <c:v>51.817591151113092</c:v>
                </c:pt>
                <c:pt idx="16">
                  <c:v>34.1034113910804</c:v>
                </c:pt>
                <c:pt idx="17">
                  <c:v>25.0073294206735</c:v>
                </c:pt>
                <c:pt idx="18">
                  <c:v>19.717773361829288</c:v>
                </c:pt>
                <c:pt idx="19">
                  <c:v>16.141010360572</c:v>
                </c:pt>
                <c:pt idx="20">
                  <c:v>34.3415625969551</c:v>
                </c:pt>
                <c:pt idx="21">
                  <c:v>23.357642623807202</c:v>
                </c:pt>
                <c:pt idx="22">
                  <c:v>17.569040032452289</c:v>
                </c:pt>
                <c:pt idx="23">
                  <c:v>14.202152674888215</c:v>
                </c:pt>
                <c:pt idx="24">
                  <c:v>12.146393640225298</c:v>
                </c:pt>
                <c:pt idx="25">
                  <c:v>39.440620658319951</c:v>
                </c:pt>
                <c:pt idx="26">
                  <c:v>26.490845197877601</c:v>
                </c:pt>
                <c:pt idx="27">
                  <c:v>19.770962990636701</c:v>
                </c:pt>
                <c:pt idx="28">
                  <c:v>15.7750236150844</c:v>
                </c:pt>
                <c:pt idx="29">
                  <c:v>13.299314720537488</c:v>
                </c:pt>
                <c:pt idx="30">
                  <c:v>48.089331144027312</c:v>
                </c:pt>
                <c:pt idx="31">
                  <c:v>34.635659662042094</c:v>
                </c:pt>
                <c:pt idx="32">
                  <c:v>25.878728637536089</c:v>
                </c:pt>
                <c:pt idx="33">
                  <c:v>20.936852196465701</c:v>
                </c:pt>
                <c:pt idx="34">
                  <c:v>17.887656501269269</c:v>
                </c:pt>
                <c:pt idx="35">
                  <c:v>31.287368235644902</c:v>
                </c:pt>
                <c:pt idx="36">
                  <c:v>22.3354246928</c:v>
                </c:pt>
                <c:pt idx="37">
                  <c:v>17.56606657551967</c:v>
                </c:pt>
                <c:pt idx="38">
                  <c:v>14.800848528319102</c:v>
                </c:pt>
                <c:pt idx="39">
                  <c:v>13.0602702270376</c:v>
                </c:pt>
                <c:pt idx="40">
                  <c:v>36.274805527341641</c:v>
                </c:pt>
                <c:pt idx="41">
                  <c:v>25.548492948153861</c:v>
                </c:pt>
                <c:pt idx="42">
                  <c:v>19.964756068263402</c:v>
                </c:pt>
                <c:pt idx="43">
                  <c:v>16.583138100381166</c:v>
                </c:pt>
                <c:pt idx="44">
                  <c:v>14.463586721089227</c:v>
                </c:pt>
              </c:numCache>
            </c:numRef>
          </c:val>
        </c:ser>
        <c:axId val="142491648"/>
        <c:axId val="142493184"/>
      </c:barChart>
      <c:catAx>
        <c:axId val="142491648"/>
        <c:scaling>
          <c:orientation val="minMax"/>
        </c:scaling>
        <c:axPos val="b"/>
        <c:tickLblPos val="nextTo"/>
        <c:crossAx val="142493184"/>
        <c:crosses val="autoZero"/>
        <c:auto val="1"/>
        <c:lblAlgn val="ctr"/>
        <c:lblOffset val="100"/>
      </c:catAx>
      <c:valAx>
        <c:axId val="142493184"/>
        <c:scaling>
          <c:orientation val="minMax"/>
        </c:scaling>
        <c:axPos val="l"/>
        <c:majorGridlines/>
        <c:title>
          <c:tx>
            <c:rich>
              <a:bodyPr rot="-5400000" vert="horz"/>
              <a:lstStyle/>
              <a:p>
                <a:pPr>
                  <a:defRPr/>
                </a:pPr>
                <a:r>
                  <a:rPr lang="en-US"/>
                  <a:t>Dies (h)</a:t>
                </a:r>
              </a:p>
            </c:rich>
          </c:tx>
          <c:layout/>
        </c:title>
        <c:numFmt formatCode="0.00" sourceLinked="1"/>
        <c:tickLblPos val="nextTo"/>
        <c:crossAx val="142491648"/>
        <c:crosses val="autoZero"/>
        <c:crossBetween val="between"/>
      </c:valAx>
    </c:plotArea>
    <c:legend>
      <c:legendPos val="t"/>
      <c:layout/>
      <c:txPr>
        <a:bodyPr/>
        <a:lstStyle/>
        <a:p>
          <a:pPr>
            <a:defRPr sz="800"/>
          </a:pPr>
          <a:endParaRPr lang="fr-FR"/>
        </a:p>
      </c:txPr>
    </c:legend>
    <c:plotVisOnly val="1"/>
  </c:chart>
  <c:spPr>
    <a:solidFill>
      <a:schemeClr val="bg1"/>
    </a:solidFill>
    <a:ln>
      <a:noFill/>
    </a:ln>
  </c:sp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fr-FR"/>
  <c:chart>
    <c:title>
      <c:tx>
        <c:rich>
          <a:bodyPr/>
          <a:lstStyle/>
          <a:p>
            <a:pPr>
              <a:defRPr/>
            </a:pPr>
            <a:r>
              <a:rPr lang="en-US" sz="1600"/>
              <a:t>Variation de la Dies en fonction du type de vitrage</a:t>
            </a:r>
            <a:r>
              <a:rPr lang="en-US"/>
              <a:t>
</a:t>
            </a:r>
            <a:r>
              <a:rPr lang="en-US" sz="1400"/>
              <a:t>Perméabilité = 1m3/h.m2 - Rouv_max = 60%</a:t>
            </a:r>
          </a:p>
        </c:rich>
      </c:tx>
      <c:layout/>
    </c:title>
    <c:plotArea>
      <c:layout/>
      <c:barChart>
        <c:barDir val="col"/>
        <c:grouping val="clustered"/>
        <c:ser>
          <c:idx val="0"/>
          <c:order val="0"/>
          <c:tx>
            <c:strRef>
              <c:f>'Comparaison baie vitrée'!$E$2</c:f>
              <c:strCache>
                <c:ptCount val="1"/>
                <c:pt idx="0">
                  <c:v>Simple Flux</c:v>
                </c:pt>
              </c:strCache>
            </c:strRef>
          </c:tx>
          <c:cat>
            <c:multiLvlStrRef>
              <c:f>'Comparaison baie vitrée'!$A$3:$D$44</c:f>
              <c:multiLvlStrCache>
                <c:ptCount val="42"/>
                <c:lvl>
                  <c:pt idx="0">
                    <c:v>Base</c:v>
                  </c:pt>
                  <c:pt idx="1">
                    <c:v>Planistar Sun</c:v>
                  </c:pt>
                  <c:pt idx="2">
                    <c:v>Base</c:v>
                  </c:pt>
                  <c:pt idx="3">
                    <c:v>Planistar Sun</c:v>
                  </c:pt>
                  <c:pt idx="4">
                    <c:v>Base</c:v>
                  </c:pt>
                  <c:pt idx="5">
                    <c:v>Planistar Sun</c:v>
                  </c:pt>
                  <c:pt idx="6">
                    <c:v>Base</c:v>
                  </c:pt>
                  <c:pt idx="7">
                    <c:v>Planistar Sun</c:v>
                  </c:pt>
                  <c:pt idx="8">
                    <c:v>Base</c:v>
                  </c:pt>
                  <c:pt idx="9">
                    <c:v>Planistar Sun</c:v>
                  </c:pt>
                  <c:pt idx="10">
                    <c:v>Base</c:v>
                  </c:pt>
                  <c:pt idx="11">
                    <c:v>Planistar Sun</c:v>
                  </c:pt>
                  <c:pt idx="12">
                    <c:v>Base</c:v>
                  </c:pt>
                  <c:pt idx="13">
                    <c:v>Planistar Sun</c:v>
                  </c:pt>
                  <c:pt idx="14">
                    <c:v>Base</c:v>
                  </c:pt>
                  <c:pt idx="15">
                    <c:v>Planistar Sun</c:v>
                  </c:pt>
                  <c:pt idx="16">
                    <c:v>Base</c:v>
                  </c:pt>
                  <c:pt idx="17">
                    <c:v>Planistar Sun</c:v>
                  </c:pt>
                  <c:pt idx="18">
                    <c:v>Base</c:v>
                  </c:pt>
                  <c:pt idx="19">
                    <c:v>Planistar Sun</c:v>
                  </c:pt>
                  <c:pt idx="20">
                    <c:v>Base</c:v>
                  </c:pt>
                  <c:pt idx="21">
                    <c:v>Planistar Sun</c:v>
                  </c:pt>
                  <c:pt idx="22">
                    <c:v>Base</c:v>
                  </c:pt>
                  <c:pt idx="23">
                    <c:v>Planistar Sun</c:v>
                  </c:pt>
                  <c:pt idx="24">
                    <c:v>Base</c:v>
                  </c:pt>
                  <c:pt idx="25">
                    <c:v>Planistar Sun</c:v>
                  </c:pt>
                  <c:pt idx="26">
                    <c:v>Cool Lite Xtrem</c:v>
                  </c:pt>
                  <c:pt idx="27">
                    <c:v>Base</c:v>
                  </c:pt>
                  <c:pt idx="28">
                    <c:v>Planistar Sun</c:v>
                  </c:pt>
                  <c:pt idx="29">
                    <c:v>Cool Lite Xtrem</c:v>
                  </c:pt>
                  <c:pt idx="30">
                    <c:v>Base</c:v>
                  </c:pt>
                  <c:pt idx="31">
                    <c:v>Planistar Sun</c:v>
                  </c:pt>
                  <c:pt idx="32">
                    <c:v>Cool Lite Xtrem</c:v>
                  </c:pt>
                  <c:pt idx="33">
                    <c:v>Base</c:v>
                  </c:pt>
                  <c:pt idx="34">
                    <c:v>Planistar Sun</c:v>
                  </c:pt>
                  <c:pt idx="35">
                    <c:v>Cool Lite Xtrem</c:v>
                  </c:pt>
                  <c:pt idx="36">
                    <c:v>Base</c:v>
                  </c:pt>
                  <c:pt idx="37">
                    <c:v>Planistar Sun</c:v>
                  </c:pt>
                  <c:pt idx="38">
                    <c:v>Cool Lite Xtrem</c:v>
                  </c:pt>
                  <c:pt idx="39">
                    <c:v>Base</c:v>
                  </c:pt>
                  <c:pt idx="40">
                    <c:v>Planistar Sun</c:v>
                  </c:pt>
                  <c:pt idx="41">
                    <c:v>Cool Lite Xtrem</c:v>
                  </c:pt>
                </c:lvl>
                <c:lvl>
                  <c:pt idx="0">
                    <c:v>BR1</c:v>
                  </c:pt>
                  <c:pt idx="2">
                    <c:v>BR2/BR3</c:v>
                  </c:pt>
                  <c:pt idx="4">
                    <c:v>BR1</c:v>
                  </c:pt>
                  <c:pt idx="6">
                    <c:v>BR2/BR3</c:v>
                  </c:pt>
                  <c:pt idx="8">
                    <c:v>BR1</c:v>
                  </c:pt>
                  <c:pt idx="10">
                    <c:v>BR2/BR3</c:v>
                  </c:pt>
                  <c:pt idx="12">
                    <c:v>BR1</c:v>
                  </c:pt>
                  <c:pt idx="14">
                    <c:v>BR2/BR3</c:v>
                  </c:pt>
                  <c:pt idx="16">
                    <c:v>BR1</c:v>
                  </c:pt>
                  <c:pt idx="18">
                    <c:v>BR2/BR3</c:v>
                  </c:pt>
                  <c:pt idx="20">
                    <c:v>BR1</c:v>
                  </c:pt>
                  <c:pt idx="22">
                    <c:v>BR2/BR3</c:v>
                  </c:pt>
                  <c:pt idx="24">
                    <c:v>BR1</c:v>
                  </c:pt>
                  <c:pt idx="27">
                    <c:v>BR2/BR3</c:v>
                  </c:pt>
                  <c:pt idx="30">
                    <c:v>BR1</c:v>
                  </c:pt>
                  <c:pt idx="33">
                    <c:v>BR2/BR3</c:v>
                  </c:pt>
                  <c:pt idx="36">
                    <c:v>BR1</c:v>
                  </c:pt>
                  <c:pt idx="39">
                    <c:v>BR2/BR3</c:v>
                  </c:pt>
                </c:lvl>
                <c:lvl>
                  <c:pt idx="0">
                    <c:v>ITE</c:v>
                  </c:pt>
                  <c:pt idx="4">
                    <c:v>ITI</c:v>
                  </c:pt>
                  <c:pt idx="8">
                    <c:v>Bois</c:v>
                  </c:pt>
                  <c:pt idx="12">
                    <c:v>ITE</c:v>
                  </c:pt>
                  <c:pt idx="16">
                    <c:v>ITI</c:v>
                  </c:pt>
                  <c:pt idx="20">
                    <c:v>Bois</c:v>
                  </c:pt>
                  <c:pt idx="24">
                    <c:v>ITE</c:v>
                  </c:pt>
                  <c:pt idx="30">
                    <c:v>ITI</c:v>
                  </c:pt>
                  <c:pt idx="36">
                    <c:v>Bois</c:v>
                  </c:pt>
                </c:lvl>
                <c:lvl>
                  <c:pt idx="0">
                    <c:v>H1b</c:v>
                  </c:pt>
                  <c:pt idx="12">
                    <c:v>H2d</c:v>
                  </c:pt>
                  <c:pt idx="24">
                    <c:v>H3</c:v>
                  </c:pt>
                </c:lvl>
              </c:multiLvlStrCache>
            </c:multiLvlStrRef>
          </c:cat>
          <c:val>
            <c:numRef>
              <c:f>'Comparaison baie vitrée'!$E$3:$E$44</c:f>
              <c:numCache>
                <c:formatCode>0.00</c:formatCode>
                <c:ptCount val="42"/>
                <c:pt idx="0">
                  <c:v>2.6135646950106799</c:v>
                </c:pt>
                <c:pt idx="1">
                  <c:v>1.38964417114758</c:v>
                </c:pt>
                <c:pt idx="2">
                  <c:v>3.431144789636229</c:v>
                </c:pt>
                <c:pt idx="3">
                  <c:v>1.3858513647117106</c:v>
                </c:pt>
                <c:pt idx="4">
                  <c:v>5.1029466287256779</c:v>
                </c:pt>
                <c:pt idx="5">
                  <c:v>3.0818433584363709</c:v>
                </c:pt>
                <c:pt idx="6">
                  <c:v>8.8478710412554236</c:v>
                </c:pt>
                <c:pt idx="7">
                  <c:v>4.8980352202956965</c:v>
                </c:pt>
                <c:pt idx="8">
                  <c:v>8.7829980764772095</c:v>
                </c:pt>
                <c:pt idx="9">
                  <c:v>5.6368229079922898</c:v>
                </c:pt>
                <c:pt idx="10">
                  <c:v>14.026695375601903</c:v>
                </c:pt>
                <c:pt idx="11">
                  <c:v>9.057637183158878</c:v>
                </c:pt>
                <c:pt idx="12">
                  <c:v>0.58482881165176503</c:v>
                </c:pt>
                <c:pt idx="13">
                  <c:v>0.41582779547749021</c:v>
                </c:pt>
                <c:pt idx="14">
                  <c:v>4.7967146138210603</c:v>
                </c:pt>
                <c:pt idx="15">
                  <c:v>2.7688487273821698</c:v>
                </c:pt>
                <c:pt idx="16">
                  <c:v>5.6063994072779204</c:v>
                </c:pt>
                <c:pt idx="17">
                  <c:v>3.3644210830476</c:v>
                </c:pt>
                <c:pt idx="18">
                  <c:v>16.057532394261887</c:v>
                </c:pt>
                <c:pt idx="19">
                  <c:v>10.277482155745503</c:v>
                </c:pt>
                <c:pt idx="20">
                  <c:v>11.766585100030399</c:v>
                </c:pt>
                <c:pt idx="21">
                  <c:v>7.1501908391585962</c:v>
                </c:pt>
                <c:pt idx="22">
                  <c:v>23.762127066822693</c:v>
                </c:pt>
                <c:pt idx="23">
                  <c:v>14.5896524929965</c:v>
                </c:pt>
                <c:pt idx="24">
                  <c:v>4.3260789317267179</c:v>
                </c:pt>
                <c:pt idx="25">
                  <c:v>3.19883314673412</c:v>
                </c:pt>
                <c:pt idx="26">
                  <c:v>3.5578679012019099</c:v>
                </c:pt>
                <c:pt idx="27">
                  <c:v>14.543820613535598</c:v>
                </c:pt>
                <c:pt idx="28">
                  <c:v>10.048242000103896</c:v>
                </c:pt>
                <c:pt idx="29">
                  <c:v>11.364505982334499</c:v>
                </c:pt>
                <c:pt idx="30">
                  <c:v>9.1200905246703101</c:v>
                </c:pt>
                <c:pt idx="31">
                  <c:v>7.1446577918418219</c:v>
                </c:pt>
                <c:pt idx="32">
                  <c:v>7.7096194902315736</c:v>
                </c:pt>
                <c:pt idx="33">
                  <c:v>27.240330325446699</c:v>
                </c:pt>
                <c:pt idx="34">
                  <c:v>19.118083641201999</c:v>
                </c:pt>
                <c:pt idx="35">
                  <c:v>21.532357042168893</c:v>
                </c:pt>
                <c:pt idx="36">
                  <c:v>11.657066220802003</c:v>
                </c:pt>
                <c:pt idx="37">
                  <c:v>8.5875538808478105</c:v>
                </c:pt>
                <c:pt idx="38">
                  <c:v>9.4733926606187406</c:v>
                </c:pt>
                <c:pt idx="39">
                  <c:v>27.481542881286785</c:v>
                </c:pt>
                <c:pt idx="40">
                  <c:v>18.729666703214999</c:v>
                </c:pt>
                <c:pt idx="41">
                  <c:v>21.247194929362294</c:v>
                </c:pt>
              </c:numCache>
            </c:numRef>
          </c:val>
        </c:ser>
        <c:ser>
          <c:idx val="1"/>
          <c:order val="1"/>
          <c:tx>
            <c:strRef>
              <c:f>'Comparaison baie vitrée'!$F$2</c:f>
              <c:strCache>
                <c:ptCount val="1"/>
                <c:pt idx="0">
                  <c:v>Double Flux</c:v>
                </c:pt>
              </c:strCache>
            </c:strRef>
          </c:tx>
          <c:cat>
            <c:multiLvlStrRef>
              <c:f>'Comparaison baie vitrée'!$A$3:$D$44</c:f>
              <c:multiLvlStrCache>
                <c:ptCount val="42"/>
                <c:lvl>
                  <c:pt idx="0">
                    <c:v>Base</c:v>
                  </c:pt>
                  <c:pt idx="1">
                    <c:v>Planistar Sun</c:v>
                  </c:pt>
                  <c:pt idx="2">
                    <c:v>Base</c:v>
                  </c:pt>
                  <c:pt idx="3">
                    <c:v>Planistar Sun</c:v>
                  </c:pt>
                  <c:pt idx="4">
                    <c:v>Base</c:v>
                  </c:pt>
                  <c:pt idx="5">
                    <c:v>Planistar Sun</c:v>
                  </c:pt>
                  <c:pt idx="6">
                    <c:v>Base</c:v>
                  </c:pt>
                  <c:pt idx="7">
                    <c:v>Planistar Sun</c:v>
                  </c:pt>
                  <c:pt idx="8">
                    <c:v>Base</c:v>
                  </c:pt>
                  <c:pt idx="9">
                    <c:v>Planistar Sun</c:v>
                  </c:pt>
                  <c:pt idx="10">
                    <c:v>Base</c:v>
                  </c:pt>
                  <c:pt idx="11">
                    <c:v>Planistar Sun</c:v>
                  </c:pt>
                  <c:pt idx="12">
                    <c:v>Base</c:v>
                  </c:pt>
                  <c:pt idx="13">
                    <c:v>Planistar Sun</c:v>
                  </c:pt>
                  <c:pt idx="14">
                    <c:v>Base</c:v>
                  </c:pt>
                  <c:pt idx="15">
                    <c:v>Planistar Sun</c:v>
                  </c:pt>
                  <c:pt idx="16">
                    <c:v>Base</c:v>
                  </c:pt>
                  <c:pt idx="17">
                    <c:v>Planistar Sun</c:v>
                  </c:pt>
                  <c:pt idx="18">
                    <c:v>Base</c:v>
                  </c:pt>
                  <c:pt idx="19">
                    <c:v>Planistar Sun</c:v>
                  </c:pt>
                  <c:pt idx="20">
                    <c:v>Base</c:v>
                  </c:pt>
                  <c:pt idx="21">
                    <c:v>Planistar Sun</c:v>
                  </c:pt>
                  <c:pt idx="22">
                    <c:v>Base</c:v>
                  </c:pt>
                  <c:pt idx="23">
                    <c:v>Planistar Sun</c:v>
                  </c:pt>
                  <c:pt idx="24">
                    <c:v>Base</c:v>
                  </c:pt>
                  <c:pt idx="25">
                    <c:v>Planistar Sun</c:v>
                  </c:pt>
                  <c:pt idx="26">
                    <c:v>Cool Lite Xtrem</c:v>
                  </c:pt>
                  <c:pt idx="27">
                    <c:v>Base</c:v>
                  </c:pt>
                  <c:pt idx="28">
                    <c:v>Planistar Sun</c:v>
                  </c:pt>
                  <c:pt idx="29">
                    <c:v>Cool Lite Xtrem</c:v>
                  </c:pt>
                  <c:pt idx="30">
                    <c:v>Base</c:v>
                  </c:pt>
                  <c:pt idx="31">
                    <c:v>Planistar Sun</c:v>
                  </c:pt>
                  <c:pt idx="32">
                    <c:v>Cool Lite Xtrem</c:v>
                  </c:pt>
                  <c:pt idx="33">
                    <c:v>Base</c:v>
                  </c:pt>
                  <c:pt idx="34">
                    <c:v>Planistar Sun</c:v>
                  </c:pt>
                  <c:pt idx="35">
                    <c:v>Cool Lite Xtrem</c:v>
                  </c:pt>
                  <c:pt idx="36">
                    <c:v>Base</c:v>
                  </c:pt>
                  <c:pt idx="37">
                    <c:v>Planistar Sun</c:v>
                  </c:pt>
                  <c:pt idx="38">
                    <c:v>Cool Lite Xtrem</c:v>
                  </c:pt>
                  <c:pt idx="39">
                    <c:v>Base</c:v>
                  </c:pt>
                  <c:pt idx="40">
                    <c:v>Planistar Sun</c:v>
                  </c:pt>
                  <c:pt idx="41">
                    <c:v>Cool Lite Xtrem</c:v>
                  </c:pt>
                </c:lvl>
                <c:lvl>
                  <c:pt idx="0">
                    <c:v>BR1</c:v>
                  </c:pt>
                  <c:pt idx="2">
                    <c:v>BR2/BR3</c:v>
                  </c:pt>
                  <c:pt idx="4">
                    <c:v>BR1</c:v>
                  </c:pt>
                  <c:pt idx="6">
                    <c:v>BR2/BR3</c:v>
                  </c:pt>
                  <c:pt idx="8">
                    <c:v>BR1</c:v>
                  </c:pt>
                  <c:pt idx="10">
                    <c:v>BR2/BR3</c:v>
                  </c:pt>
                  <c:pt idx="12">
                    <c:v>BR1</c:v>
                  </c:pt>
                  <c:pt idx="14">
                    <c:v>BR2/BR3</c:v>
                  </c:pt>
                  <c:pt idx="16">
                    <c:v>BR1</c:v>
                  </c:pt>
                  <c:pt idx="18">
                    <c:v>BR2/BR3</c:v>
                  </c:pt>
                  <c:pt idx="20">
                    <c:v>BR1</c:v>
                  </c:pt>
                  <c:pt idx="22">
                    <c:v>BR2/BR3</c:v>
                  </c:pt>
                  <c:pt idx="24">
                    <c:v>BR1</c:v>
                  </c:pt>
                  <c:pt idx="27">
                    <c:v>BR2/BR3</c:v>
                  </c:pt>
                  <c:pt idx="30">
                    <c:v>BR1</c:v>
                  </c:pt>
                  <c:pt idx="33">
                    <c:v>BR2/BR3</c:v>
                  </c:pt>
                  <c:pt idx="36">
                    <c:v>BR1</c:v>
                  </c:pt>
                  <c:pt idx="39">
                    <c:v>BR2/BR3</c:v>
                  </c:pt>
                </c:lvl>
                <c:lvl>
                  <c:pt idx="0">
                    <c:v>ITE</c:v>
                  </c:pt>
                  <c:pt idx="4">
                    <c:v>ITI</c:v>
                  </c:pt>
                  <c:pt idx="8">
                    <c:v>Bois</c:v>
                  </c:pt>
                  <c:pt idx="12">
                    <c:v>ITE</c:v>
                  </c:pt>
                  <c:pt idx="16">
                    <c:v>ITI</c:v>
                  </c:pt>
                  <c:pt idx="20">
                    <c:v>Bois</c:v>
                  </c:pt>
                  <c:pt idx="24">
                    <c:v>ITE</c:v>
                  </c:pt>
                  <c:pt idx="30">
                    <c:v>ITI</c:v>
                  </c:pt>
                  <c:pt idx="36">
                    <c:v>Bois</c:v>
                  </c:pt>
                </c:lvl>
                <c:lvl>
                  <c:pt idx="0">
                    <c:v>H1b</c:v>
                  </c:pt>
                  <c:pt idx="12">
                    <c:v>H2d</c:v>
                  </c:pt>
                  <c:pt idx="24">
                    <c:v>H3</c:v>
                  </c:pt>
                </c:lvl>
              </c:multiLvlStrCache>
            </c:multiLvlStrRef>
          </c:cat>
          <c:val>
            <c:numRef>
              <c:f>'Comparaison baie vitrée'!$F$3:$F$44</c:f>
              <c:numCache>
                <c:formatCode>0.00</c:formatCode>
                <c:ptCount val="42"/>
                <c:pt idx="0">
                  <c:v>2.3478240205980199</c:v>
                </c:pt>
                <c:pt idx="1">
                  <c:v>1.8046334218660205</c:v>
                </c:pt>
                <c:pt idx="2">
                  <c:v>3.3754675678620401</c:v>
                </c:pt>
                <c:pt idx="3">
                  <c:v>1.5814516152281997</c:v>
                </c:pt>
                <c:pt idx="4">
                  <c:v>4.9305440316474796</c:v>
                </c:pt>
                <c:pt idx="5">
                  <c:v>3.0878759362547989</c:v>
                </c:pt>
                <c:pt idx="6">
                  <c:v>8.7992788904625225</c:v>
                </c:pt>
                <c:pt idx="7">
                  <c:v>4.8145845602422748</c:v>
                </c:pt>
                <c:pt idx="8">
                  <c:v>8.0426424970642731</c:v>
                </c:pt>
                <c:pt idx="9">
                  <c:v>5.2886034755592624</c:v>
                </c:pt>
                <c:pt idx="10">
                  <c:v>14.2343168079819</c:v>
                </c:pt>
                <c:pt idx="11">
                  <c:v>8.2654004282433338</c:v>
                </c:pt>
                <c:pt idx="12">
                  <c:v>0.57645091152041605</c:v>
                </c:pt>
                <c:pt idx="13">
                  <c:v>0.416317464441536</c:v>
                </c:pt>
                <c:pt idx="14">
                  <c:v>4.6346444216915197</c:v>
                </c:pt>
                <c:pt idx="15">
                  <c:v>2.594562825859819</c:v>
                </c:pt>
                <c:pt idx="16">
                  <c:v>5.6307052849193902</c:v>
                </c:pt>
                <c:pt idx="17">
                  <c:v>3.3032180175685397</c:v>
                </c:pt>
                <c:pt idx="18">
                  <c:v>15.7171312945013</c:v>
                </c:pt>
                <c:pt idx="19">
                  <c:v>10.051194265848304</c:v>
                </c:pt>
                <c:pt idx="20">
                  <c:v>12.519054279591206</c:v>
                </c:pt>
                <c:pt idx="21">
                  <c:v>7.0153562987275082</c:v>
                </c:pt>
                <c:pt idx="22">
                  <c:v>23.512810467035106</c:v>
                </c:pt>
                <c:pt idx="23">
                  <c:v>14.3439153511813</c:v>
                </c:pt>
                <c:pt idx="24">
                  <c:v>4.3191214972620999</c:v>
                </c:pt>
                <c:pt idx="25">
                  <c:v>3.1829385587024017</c:v>
                </c:pt>
                <c:pt idx="26">
                  <c:v>3.5445787140979608</c:v>
                </c:pt>
                <c:pt idx="27">
                  <c:v>14.561545597445503</c:v>
                </c:pt>
                <c:pt idx="28">
                  <c:v>10.0223136353902</c:v>
                </c:pt>
                <c:pt idx="29">
                  <c:v>11.3476102482225</c:v>
                </c:pt>
                <c:pt idx="30">
                  <c:v>9.1425075704113894</c:v>
                </c:pt>
                <c:pt idx="31">
                  <c:v>7.1426005103701495</c:v>
                </c:pt>
                <c:pt idx="32">
                  <c:v>7.7142768812313198</c:v>
                </c:pt>
                <c:pt idx="33">
                  <c:v>27.385143797678499</c:v>
                </c:pt>
                <c:pt idx="34">
                  <c:v>19.167507465588706</c:v>
                </c:pt>
                <c:pt idx="35">
                  <c:v>21.597889501355194</c:v>
                </c:pt>
                <c:pt idx="36">
                  <c:v>11.750621945680399</c:v>
                </c:pt>
                <c:pt idx="37">
                  <c:v>8.5779975918900906</c:v>
                </c:pt>
                <c:pt idx="38">
                  <c:v>9.4853474272050597</c:v>
                </c:pt>
                <c:pt idx="39">
                  <c:v>27.785165387390194</c:v>
                </c:pt>
                <c:pt idx="40">
                  <c:v>18.808190340797893</c:v>
                </c:pt>
                <c:pt idx="41">
                  <c:v>21.398557947085699</c:v>
                </c:pt>
              </c:numCache>
            </c:numRef>
          </c:val>
        </c:ser>
        <c:ser>
          <c:idx val="2"/>
          <c:order val="2"/>
          <c:tx>
            <c:strRef>
              <c:f>'Comparaison baie vitrée'!$G$2</c:f>
              <c:strCache>
                <c:ptCount val="1"/>
                <c:pt idx="0">
                  <c:v>Double Flux + surventilation mécanique nocturne</c:v>
                </c:pt>
              </c:strCache>
            </c:strRef>
          </c:tx>
          <c:cat>
            <c:multiLvlStrRef>
              <c:f>'Comparaison baie vitrée'!$A$3:$D$44</c:f>
              <c:multiLvlStrCache>
                <c:ptCount val="42"/>
                <c:lvl>
                  <c:pt idx="0">
                    <c:v>Base</c:v>
                  </c:pt>
                  <c:pt idx="1">
                    <c:v>Planistar Sun</c:v>
                  </c:pt>
                  <c:pt idx="2">
                    <c:v>Base</c:v>
                  </c:pt>
                  <c:pt idx="3">
                    <c:v>Planistar Sun</c:v>
                  </c:pt>
                  <c:pt idx="4">
                    <c:v>Base</c:v>
                  </c:pt>
                  <c:pt idx="5">
                    <c:v>Planistar Sun</c:v>
                  </c:pt>
                  <c:pt idx="6">
                    <c:v>Base</c:v>
                  </c:pt>
                  <c:pt idx="7">
                    <c:v>Planistar Sun</c:v>
                  </c:pt>
                  <c:pt idx="8">
                    <c:v>Base</c:v>
                  </c:pt>
                  <c:pt idx="9">
                    <c:v>Planistar Sun</c:v>
                  </c:pt>
                  <c:pt idx="10">
                    <c:v>Base</c:v>
                  </c:pt>
                  <c:pt idx="11">
                    <c:v>Planistar Sun</c:v>
                  </c:pt>
                  <c:pt idx="12">
                    <c:v>Base</c:v>
                  </c:pt>
                  <c:pt idx="13">
                    <c:v>Planistar Sun</c:v>
                  </c:pt>
                  <c:pt idx="14">
                    <c:v>Base</c:v>
                  </c:pt>
                  <c:pt idx="15">
                    <c:v>Planistar Sun</c:v>
                  </c:pt>
                  <c:pt idx="16">
                    <c:v>Base</c:v>
                  </c:pt>
                  <c:pt idx="17">
                    <c:v>Planistar Sun</c:v>
                  </c:pt>
                  <c:pt idx="18">
                    <c:v>Base</c:v>
                  </c:pt>
                  <c:pt idx="19">
                    <c:v>Planistar Sun</c:v>
                  </c:pt>
                  <c:pt idx="20">
                    <c:v>Base</c:v>
                  </c:pt>
                  <c:pt idx="21">
                    <c:v>Planistar Sun</c:v>
                  </c:pt>
                  <c:pt idx="22">
                    <c:v>Base</c:v>
                  </c:pt>
                  <c:pt idx="23">
                    <c:v>Planistar Sun</c:v>
                  </c:pt>
                  <c:pt idx="24">
                    <c:v>Base</c:v>
                  </c:pt>
                  <c:pt idx="25">
                    <c:v>Planistar Sun</c:v>
                  </c:pt>
                  <c:pt idx="26">
                    <c:v>Cool Lite Xtrem</c:v>
                  </c:pt>
                  <c:pt idx="27">
                    <c:v>Base</c:v>
                  </c:pt>
                  <c:pt idx="28">
                    <c:v>Planistar Sun</c:v>
                  </c:pt>
                  <c:pt idx="29">
                    <c:v>Cool Lite Xtrem</c:v>
                  </c:pt>
                  <c:pt idx="30">
                    <c:v>Base</c:v>
                  </c:pt>
                  <c:pt idx="31">
                    <c:v>Planistar Sun</c:v>
                  </c:pt>
                  <c:pt idx="32">
                    <c:v>Cool Lite Xtrem</c:v>
                  </c:pt>
                  <c:pt idx="33">
                    <c:v>Base</c:v>
                  </c:pt>
                  <c:pt idx="34">
                    <c:v>Planistar Sun</c:v>
                  </c:pt>
                  <c:pt idx="35">
                    <c:v>Cool Lite Xtrem</c:v>
                  </c:pt>
                  <c:pt idx="36">
                    <c:v>Base</c:v>
                  </c:pt>
                  <c:pt idx="37">
                    <c:v>Planistar Sun</c:v>
                  </c:pt>
                  <c:pt idx="38">
                    <c:v>Cool Lite Xtrem</c:v>
                  </c:pt>
                  <c:pt idx="39">
                    <c:v>Base</c:v>
                  </c:pt>
                  <c:pt idx="40">
                    <c:v>Planistar Sun</c:v>
                  </c:pt>
                  <c:pt idx="41">
                    <c:v>Cool Lite Xtrem</c:v>
                  </c:pt>
                </c:lvl>
                <c:lvl>
                  <c:pt idx="0">
                    <c:v>BR1</c:v>
                  </c:pt>
                  <c:pt idx="2">
                    <c:v>BR2/BR3</c:v>
                  </c:pt>
                  <c:pt idx="4">
                    <c:v>BR1</c:v>
                  </c:pt>
                  <c:pt idx="6">
                    <c:v>BR2/BR3</c:v>
                  </c:pt>
                  <c:pt idx="8">
                    <c:v>BR1</c:v>
                  </c:pt>
                  <c:pt idx="10">
                    <c:v>BR2/BR3</c:v>
                  </c:pt>
                  <c:pt idx="12">
                    <c:v>BR1</c:v>
                  </c:pt>
                  <c:pt idx="14">
                    <c:v>BR2/BR3</c:v>
                  </c:pt>
                  <c:pt idx="16">
                    <c:v>BR1</c:v>
                  </c:pt>
                  <c:pt idx="18">
                    <c:v>BR2/BR3</c:v>
                  </c:pt>
                  <c:pt idx="20">
                    <c:v>BR1</c:v>
                  </c:pt>
                  <c:pt idx="22">
                    <c:v>BR2/BR3</c:v>
                  </c:pt>
                  <c:pt idx="24">
                    <c:v>BR1</c:v>
                  </c:pt>
                  <c:pt idx="27">
                    <c:v>BR2/BR3</c:v>
                  </c:pt>
                  <c:pt idx="30">
                    <c:v>BR1</c:v>
                  </c:pt>
                  <c:pt idx="33">
                    <c:v>BR2/BR3</c:v>
                  </c:pt>
                  <c:pt idx="36">
                    <c:v>BR1</c:v>
                  </c:pt>
                  <c:pt idx="39">
                    <c:v>BR2/BR3</c:v>
                  </c:pt>
                </c:lvl>
                <c:lvl>
                  <c:pt idx="0">
                    <c:v>ITE</c:v>
                  </c:pt>
                  <c:pt idx="4">
                    <c:v>ITI</c:v>
                  </c:pt>
                  <c:pt idx="8">
                    <c:v>Bois</c:v>
                  </c:pt>
                  <c:pt idx="12">
                    <c:v>ITE</c:v>
                  </c:pt>
                  <c:pt idx="16">
                    <c:v>ITI</c:v>
                  </c:pt>
                  <c:pt idx="20">
                    <c:v>Bois</c:v>
                  </c:pt>
                  <c:pt idx="24">
                    <c:v>ITE</c:v>
                  </c:pt>
                  <c:pt idx="30">
                    <c:v>ITI</c:v>
                  </c:pt>
                  <c:pt idx="36">
                    <c:v>Bois</c:v>
                  </c:pt>
                </c:lvl>
                <c:lvl>
                  <c:pt idx="0">
                    <c:v>H1b</c:v>
                  </c:pt>
                  <c:pt idx="12">
                    <c:v>H2d</c:v>
                  </c:pt>
                  <c:pt idx="24">
                    <c:v>H3</c:v>
                  </c:pt>
                </c:lvl>
              </c:multiLvlStrCache>
            </c:multiLvlStrRef>
          </c:cat>
          <c:val>
            <c:numRef>
              <c:f>'Comparaison baie vitrée'!$G$3:$G$44</c:f>
              <c:numCache>
                <c:formatCode>0.00</c:formatCode>
                <c:ptCount val="42"/>
                <c:pt idx="0">
                  <c:v>2.0142265956016798</c:v>
                </c:pt>
                <c:pt idx="1">
                  <c:v>1.6095659680582501</c:v>
                </c:pt>
                <c:pt idx="2">
                  <c:v>2.7606385517912608</c:v>
                </c:pt>
                <c:pt idx="3">
                  <c:v>1.3407512800564498</c:v>
                </c:pt>
                <c:pt idx="4">
                  <c:v>4.6458568651080574</c:v>
                </c:pt>
                <c:pt idx="5">
                  <c:v>3.2116042420979416</c:v>
                </c:pt>
                <c:pt idx="6">
                  <c:v>7.9647683962212197</c:v>
                </c:pt>
                <c:pt idx="7">
                  <c:v>4.2854746407761581</c:v>
                </c:pt>
                <c:pt idx="8">
                  <c:v>8.2565106788094642</c:v>
                </c:pt>
                <c:pt idx="9">
                  <c:v>4.7670972828998002</c:v>
                </c:pt>
                <c:pt idx="10">
                  <c:v>13.373113792336101</c:v>
                </c:pt>
                <c:pt idx="11">
                  <c:v>7.5593789694630313</c:v>
                </c:pt>
                <c:pt idx="12">
                  <c:v>0.54627765952784801</c:v>
                </c:pt>
                <c:pt idx="13">
                  <c:v>0.40107486669479514</c:v>
                </c:pt>
                <c:pt idx="14">
                  <c:v>4.1567856046828604</c:v>
                </c:pt>
                <c:pt idx="15">
                  <c:v>2.21230323900765</c:v>
                </c:pt>
                <c:pt idx="16">
                  <c:v>5.5441447226553482</c:v>
                </c:pt>
                <c:pt idx="17">
                  <c:v>3.2414073291500101</c:v>
                </c:pt>
                <c:pt idx="18">
                  <c:v>14.506069776191699</c:v>
                </c:pt>
                <c:pt idx="19">
                  <c:v>9.2541381085202694</c:v>
                </c:pt>
                <c:pt idx="20">
                  <c:v>12.938502641002501</c:v>
                </c:pt>
                <c:pt idx="21">
                  <c:v>7.1620045506729557</c:v>
                </c:pt>
                <c:pt idx="22">
                  <c:v>22.346712561038288</c:v>
                </c:pt>
                <c:pt idx="23">
                  <c:v>13.656935374943803</c:v>
                </c:pt>
                <c:pt idx="24">
                  <c:v>4.1837765827654296</c:v>
                </c:pt>
                <c:pt idx="25">
                  <c:v>3.0751831364146791</c:v>
                </c:pt>
                <c:pt idx="26">
                  <c:v>3.4273452909521098</c:v>
                </c:pt>
                <c:pt idx="27">
                  <c:v>13.014782439662403</c:v>
                </c:pt>
                <c:pt idx="28">
                  <c:v>9.0335733023907654</c:v>
                </c:pt>
                <c:pt idx="29">
                  <c:v>10.193037735520303</c:v>
                </c:pt>
                <c:pt idx="30">
                  <c:v>8.9333901259881099</c:v>
                </c:pt>
                <c:pt idx="31">
                  <c:v>6.9827356929324198</c:v>
                </c:pt>
                <c:pt idx="32">
                  <c:v>7.5477706247678</c:v>
                </c:pt>
                <c:pt idx="33">
                  <c:v>25.0073294206735</c:v>
                </c:pt>
                <c:pt idx="34">
                  <c:v>17.569040032452293</c:v>
                </c:pt>
                <c:pt idx="35">
                  <c:v>19.770962990636701</c:v>
                </c:pt>
                <c:pt idx="36">
                  <c:v>11.556602921898303</c:v>
                </c:pt>
                <c:pt idx="37">
                  <c:v>8.4444874151273854</c:v>
                </c:pt>
                <c:pt idx="38">
                  <c:v>9.3344094996232645</c:v>
                </c:pt>
                <c:pt idx="39">
                  <c:v>25.878728637536092</c:v>
                </c:pt>
                <c:pt idx="40">
                  <c:v>17.566066575519688</c:v>
                </c:pt>
                <c:pt idx="41">
                  <c:v>19.964756068263402</c:v>
                </c:pt>
              </c:numCache>
            </c:numRef>
          </c:val>
        </c:ser>
        <c:axId val="142536064"/>
        <c:axId val="143602816"/>
      </c:barChart>
      <c:catAx>
        <c:axId val="142536064"/>
        <c:scaling>
          <c:orientation val="minMax"/>
        </c:scaling>
        <c:axPos val="b"/>
        <c:tickLblPos val="nextTo"/>
        <c:crossAx val="143602816"/>
        <c:crosses val="autoZero"/>
        <c:auto val="1"/>
        <c:lblAlgn val="ctr"/>
        <c:lblOffset val="100"/>
      </c:catAx>
      <c:valAx>
        <c:axId val="143602816"/>
        <c:scaling>
          <c:orientation val="minMax"/>
        </c:scaling>
        <c:axPos val="l"/>
        <c:majorGridlines/>
        <c:title>
          <c:tx>
            <c:rich>
              <a:bodyPr rot="-5400000" vert="horz"/>
              <a:lstStyle/>
              <a:p>
                <a:pPr>
                  <a:defRPr/>
                </a:pPr>
                <a:r>
                  <a:rPr lang="en-US"/>
                  <a:t>Dies (h)</a:t>
                </a:r>
              </a:p>
            </c:rich>
          </c:tx>
          <c:layout/>
        </c:title>
        <c:numFmt formatCode="0.00" sourceLinked="1"/>
        <c:tickLblPos val="nextTo"/>
        <c:crossAx val="142536064"/>
        <c:crosses val="autoZero"/>
        <c:crossBetween val="between"/>
      </c:valAx>
    </c:plotArea>
    <c:legend>
      <c:legendPos val="t"/>
      <c:layout/>
    </c:legend>
    <c:plotVisOnly val="1"/>
  </c:chart>
  <c:spPr>
    <a:solidFill>
      <a:schemeClr val="bg1"/>
    </a:solidFill>
  </c:sp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fr-FR"/>
  <c:chart>
    <c:title>
      <c:tx>
        <c:rich>
          <a:bodyPr/>
          <a:lstStyle/>
          <a:p>
            <a:pPr>
              <a:defRPr/>
            </a:pPr>
            <a:r>
              <a:rPr lang="en-US" sz="1600" dirty="0"/>
              <a:t>Variation de la Dies en </a:t>
            </a:r>
            <a:r>
              <a:rPr lang="en-US" sz="1600" dirty="0" err="1"/>
              <a:t>fonction</a:t>
            </a:r>
            <a:r>
              <a:rPr lang="en-US" sz="1600" dirty="0"/>
              <a:t> du </a:t>
            </a:r>
            <a:r>
              <a:rPr lang="en-US" sz="1600" dirty="0" smtClean="0"/>
              <a:t>mode </a:t>
            </a:r>
            <a:r>
              <a:rPr lang="en-US" sz="1600" dirty="0" err="1" smtClean="0"/>
              <a:t>constructif</a:t>
            </a:r>
            <a:r>
              <a:rPr lang="en-US" dirty="0"/>
              <a:t>
</a:t>
            </a:r>
            <a:r>
              <a:rPr lang="en-US" sz="1400" dirty="0" err="1"/>
              <a:t>Perméa</a:t>
            </a:r>
            <a:r>
              <a:rPr lang="en-US" sz="1400" dirty="0"/>
              <a:t> 1 m³/h.m² - </a:t>
            </a:r>
            <a:r>
              <a:rPr lang="en-US" sz="1400" dirty="0" err="1"/>
              <a:t>Rouv_max</a:t>
            </a:r>
            <a:r>
              <a:rPr lang="en-US" sz="1400" dirty="0"/>
              <a:t>=60%</a:t>
            </a:r>
            <a:endParaRPr lang="en-US" dirty="0"/>
          </a:p>
        </c:rich>
      </c:tx>
      <c:layout>
        <c:manualLayout>
          <c:xMode val="edge"/>
          <c:yMode val="edge"/>
          <c:x val="0.23966490342553334"/>
          <c:y val="1.2598425196850407E-2"/>
        </c:manualLayout>
      </c:layout>
    </c:title>
    <c:plotArea>
      <c:layout/>
      <c:barChart>
        <c:barDir val="col"/>
        <c:grouping val="clustered"/>
        <c:ser>
          <c:idx val="0"/>
          <c:order val="0"/>
          <c:tx>
            <c:strRef>
              <c:f>'Comparaison isolation'!$E$2</c:f>
              <c:strCache>
                <c:ptCount val="1"/>
                <c:pt idx="0">
                  <c:v>Simple Flux</c:v>
                </c:pt>
              </c:strCache>
            </c:strRef>
          </c:tx>
          <c:cat>
            <c:multiLvlStrRef>
              <c:f>'Comparaison isolation'!$A$3:$D$56</c:f>
              <c:multiLvlStrCache>
                <c:ptCount val="42"/>
                <c:lvl>
                  <c:pt idx="0">
                    <c:v>ITE</c:v>
                  </c:pt>
                  <c:pt idx="1">
                    <c:v>ITI</c:v>
                  </c:pt>
                  <c:pt idx="2">
                    <c:v>Bois</c:v>
                  </c:pt>
                  <c:pt idx="3">
                    <c:v>ITE</c:v>
                  </c:pt>
                  <c:pt idx="4">
                    <c:v>ITI</c:v>
                  </c:pt>
                  <c:pt idx="5">
                    <c:v>Bois</c:v>
                  </c:pt>
                  <c:pt idx="6">
                    <c:v>ITE</c:v>
                  </c:pt>
                  <c:pt idx="7">
                    <c:v>ITI</c:v>
                  </c:pt>
                  <c:pt idx="8">
                    <c:v>Bois</c:v>
                  </c:pt>
                  <c:pt idx="9">
                    <c:v>ITE</c:v>
                  </c:pt>
                  <c:pt idx="10">
                    <c:v>ITI</c:v>
                  </c:pt>
                  <c:pt idx="11">
                    <c:v>Bois</c:v>
                  </c:pt>
                  <c:pt idx="12">
                    <c:v>ITE</c:v>
                  </c:pt>
                  <c:pt idx="13">
                    <c:v>ITI</c:v>
                  </c:pt>
                  <c:pt idx="14">
                    <c:v>Bois</c:v>
                  </c:pt>
                  <c:pt idx="15">
                    <c:v>ITE</c:v>
                  </c:pt>
                  <c:pt idx="16">
                    <c:v>ITI</c:v>
                  </c:pt>
                  <c:pt idx="17">
                    <c:v>Bois</c:v>
                  </c:pt>
                  <c:pt idx="18">
                    <c:v>ITE</c:v>
                  </c:pt>
                  <c:pt idx="19">
                    <c:v>ITI</c:v>
                  </c:pt>
                  <c:pt idx="20">
                    <c:v>Bois</c:v>
                  </c:pt>
                  <c:pt idx="21">
                    <c:v>ITE</c:v>
                  </c:pt>
                  <c:pt idx="22">
                    <c:v>ITI</c:v>
                  </c:pt>
                  <c:pt idx="23">
                    <c:v>Bois</c:v>
                  </c:pt>
                  <c:pt idx="24">
                    <c:v>ITE</c:v>
                  </c:pt>
                  <c:pt idx="25">
                    <c:v>ITI</c:v>
                  </c:pt>
                  <c:pt idx="26">
                    <c:v>Bois</c:v>
                  </c:pt>
                  <c:pt idx="27">
                    <c:v>ITE</c:v>
                  </c:pt>
                  <c:pt idx="28">
                    <c:v>ITI</c:v>
                  </c:pt>
                  <c:pt idx="29">
                    <c:v>Bois</c:v>
                  </c:pt>
                  <c:pt idx="30">
                    <c:v>ITE</c:v>
                  </c:pt>
                  <c:pt idx="31">
                    <c:v>ITI</c:v>
                  </c:pt>
                  <c:pt idx="32">
                    <c:v>Bois</c:v>
                  </c:pt>
                  <c:pt idx="33">
                    <c:v>ITE</c:v>
                  </c:pt>
                  <c:pt idx="34">
                    <c:v>ITI</c:v>
                  </c:pt>
                  <c:pt idx="35">
                    <c:v>Bois</c:v>
                  </c:pt>
                  <c:pt idx="36">
                    <c:v>ITE</c:v>
                  </c:pt>
                  <c:pt idx="37">
                    <c:v>ITI</c:v>
                  </c:pt>
                  <c:pt idx="38">
                    <c:v>Bois</c:v>
                  </c:pt>
                  <c:pt idx="39">
                    <c:v>ITE</c:v>
                  </c:pt>
                  <c:pt idx="40">
                    <c:v>ITI</c:v>
                  </c:pt>
                  <c:pt idx="41">
                    <c:v>Bois</c:v>
                  </c:pt>
                </c:lvl>
                <c:lvl>
                  <c:pt idx="0">
                    <c:v>BR1</c:v>
                  </c:pt>
                  <c:pt idx="3">
                    <c:v>BR2/BR3</c:v>
                  </c:pt>
                  <c:pt idx="6">
                    <c:v>BR1</c:v>
                  </c:pt>
                  <c:pt idx="9">
                    <c:v>BR2/BR3</c:v>
                  </c:pt>
                  <c:pt idx="12">
                    <c:v>BR1</c:v>
                  </c:pt>
                  <c:pt idx="15">
                    <c:v>BR2/BR3</c:v>
                  </c:pt>
                  <c:pt idx="18">
                    <c:v>BR1</c:v>
                  </c:pt>
                  <c:pt idx="21">
                    <c:v>BR2/BR3</c:v>
                  </c:pt>
                  <c:pt idx="24">
                    <c:v>BR1</c:v>
                  </c:pt>
                  <c:pt idx="27">
                    <c:v>BR2/BR3</c:v>
                  </c:pt>
                  <c:pt idx="30">
                    <c:v>BR1</c:v>
                  </c:pt>
                  <c:pt idx="33">
                    <c:v>BR2/BR3</c:v>
                  </c:pt>
                  <c:pt idx="36">
                    <c:v>BR1</c:v>
                  </c:pt>
                  <c:pt idx="39">
                    <c:v>BR2/BR3</c:v>
                  </c:pt>
                </c:lvl>
                <c:lvl>
                  <c:pt idx="0">
                    <c:v>Base</c:v>
                  </c:pt>
                  <c:pt idx="6">
                    <c:v>Planistar Sun</c:v>
                  </c:pt>
                  <c:pt idx="12">
                    <c:v>Base</c:v>
                  </c:pt>
                  <c:pt idx="18">
                    <c:v>Planistar Sun</c:v>
                  </c:pt>
                  <c:pt idx="24">
                    <c:v>Base</c:v>
                  </c:pt>
                  <c:pt idx="30">
                    <c:v>Planistar Sun</c:v>
                  </c:pt>
                  <c:pt idx="36">
                    <c:v>Cool Lite Xtrem</c:v>
                  </c:pt>
                </c:lvl>
                <c:lvl>
                  <c:pt idx="0">
                    <c:v>H1b</c:v>
                  </c:pt>
                  <c:pt idx="12">
                    <c:v>H2d</c:v>
                  </c:pt>
                  <c:pt idx="24">
                    <c:v>H3</c:v>
                  </c:pt>
                </c:lvl>
              </c:multiLvlStrCache>
            </c:multiLvlStrRef>
          </c:cat>
          <c:val>
            <c:numRef>
              <c:f>'Comparaison isolation'!$E$3:$E$56</c:f>
              <c:numCache>
                <c:formatCode>0.00</c:formatCode>
                <c:ptCount val="42"/>
                <c:pt idx="0">
                  <c:v>2.6135646950106799</c:v>
                </c:pt>
                <c:pt idx="1">
                  <c:v>5.1029466287256735</c:v>
                </c:pt>
                <c:pt idx="2">
                  <c:v>8.7829980764772095</c:v>
                </c:pt>
                <c:pt idx="3">
                  <c:v>3.4311447896362277</c:v>
                </c:pt>
                <c:pt idx="4">
                  <c:v>8.8478710412554094</c:v>
                </c:pt>
                <c:pt idx="5">
                  <c:v>14.026695375601914</c:v>
                </c:pt>
                <c:pt idx="6">
                  <c:v>1.38964417114758</c:v>
                </c:pt>
                <c:pt idx="7">
                  <c:v>3.0818433584363736</c:v>
                </c:pt>
                <c:pt idx="8">
                  <c:v>5.6368229079922898</c:v>
                </c:pt>
                <c:pt idx="9">
                  <c:v>1.3858513647117126</c:v>
                </c:pt>
                <c:pt idx="10">
                  <c:v>4.8980352202956903</c:v>
                </c:pt>
                <c:pt idx="11">
                  <c:v>9.057637183158878</c:v>
                </c:pt>
                <c:pt idx="12">
                  <c:v>0.58482881165176503</c:v>
                </c:pt>
                <c:pt idx="13">
                  <c:v>5.6063994072779204</c:v>
                </c:pt>
                <c:pt idx="14">
                  <c:v>11.766585100030399</c:v>
                </c:pt>
                <c:pt idx="15">
                  <c:v>4.7967146138210603</c:v>
                </c:pt>
                <c:pt idx="16">
                  <c:v>16.05753239426187</c:v>
                </c:pt>
                <c:pt idx="17">
                  <c:v>23.762127066822689</c:v>
                </c:pt>
                <c:pt idx="18">
                  <c:v>0.41582779547749077</c:v>
                </c:pt>
                <c:pt idx="19">
                  <c:v>3.3644210830476</c:v>
                </c:pt>
                <c:pt idx="20">
                  <c:v>7.1501908391585873</c:v>
                </c:pt>
                <c:pt idx="21">
                  <c:v>2.7688487273821698</c:v>
                </c:pt>
                <c:pt idx="22">
                  <c:v>10.277482155745504</c:v>
                </c:pt>
                <c:pt idx="23">
                  <c:v>14.5896524929965</c:v>
                </c:pt>
                <c:pt idx="24">
                  <c:v>4.3260789317267134</c:v>
                </c:pt>
                <c:pt idx="25">
                  <c:v>9.1200905246703101</c:v>
                </c:pt>
                <c:pt idx="26">
                  <c:v>11.657066220802006</c:v>
                </c:pt>
                <c:pt idx="27">
                  <c:v>14.543820613535598</c:v>
                </c:pt>
                <c:pt idx="28">
                  <c:v>27.240330325446699</c:v>
                </c:pt>
                <c:pt idx="29">
                  <c:v>27.481542881286749</c:v>
                </c:pt>
                <c:pt idx="30">
                  <c:v>3.19883314673412</c:v>
                </c:pt>
                <c:pt idx="31">
                  <c:v>7.1446577918418273</c:v>
                </c:pt>
                <c:pt idx="32">
                  <c:v>8.5875538808478105</c:v>
                </c:pt>
                <c:pt idx="33">
                  <c:v>10.048242000103887</c:v>
                </c:pt>
                <c:pt idx="34">
                  <c:v>19.118083641201999</c:v>
                </c:pt>
                <c:pt idx="35">
                  <c:v>18.729666703214999</c:v>
                </c:pt>
                <c:pt idx="36">
                  <c:v>3.5578679012019099</c:v>
                </c:pt>
                <c:pt idx="37">
                  <c:v>7.7096194902315824</c:v>
                </c:pt>
                <c:pt idx="38">
                  <c:v>9.4733926606187406</c:v>
                </c:pt>
                <c:pt idx="39">
                  <c:v>11.364505982334499</c:v>
                </c:pt>
                <c:pt idx="40">
                  <c:v>21.532357042168886</c:v>
                </c:pt>
                <c:pt idx="41">
                  <c:v>21.247194929362287</c:v>
                </c:pt>
              </c:numCache>
            </c:numRef>
          </c:val>
        </c:ser>
        <c:ser>
          <c:idx val="1"/>
          <c:order val="1"/>
          <c:tx>
            <c:strRef>
              <c:f>'Comparaison isolation'!$F$2</c:f>
              <c:strCache>
                <c:ptCount val="1"/>
                <c:pt idx="0">
                  <c:v>Double Flux</c:v>
                </c:pt>
              </c:strCache>
            </c:strRef>
          </c:tx>
          <c:cat>
            <c:multiLvlStrRef>
              <c:f>'Comparaison isolation'!$A$3:$D$56</c:f>
              <c:multiLvlStrCache>
                <c:ptCount val="42"/>
                <c:lvl>
                  <c:pt idx="0">
                    <c:v>ITE</c:v>
                  </c:pt>
                  <c:pt idx="1">
                    <c:v>ITI</c:v>
                  </c:pt>
                  <c:pt idx="2">
                    <c:v>Bois</c:v>
                  </c:pt>
                  <c:pt idx="3">
                    <c:v>ITE</c:v>
                  </c:pt>
                  <c:pt idx="4">
                    <c:v>ITI</c:v>
                  </c:pt>
                  <c:pt idx="5">
                    <c:v>Bois</c:v>
                  </c:pt>
                  <c:pt idx="6">
                    <c:v>ITE</c:v>
                  </c:pt>
                  <c:pt idx="7">
                    <c:v>ITI</c:v>
                  </c:pt>
                  <c:pt idx="8">
                    <c:v>Bois</c:v>
                  </c:pt>
                  <c:pt idx="9">
                    <c:v>ITE</c:v>
                  </c:pt>
                  <c:pt idx="10">
                    <c:v>ITI</c:v>
                  </c:pt>
                  <c:pt idx="11">
                    <c:v>Bois</c:v>
                  </c:pt>
                  <c:pt idx="12">
                    <c:v>ITE</c:v>
                  </c:pt>
                  <c:pt idx="13">
                    <c:v>ITI</c:v>
                  </c:pt>
                  <c:pt idx="14">
                    <c:v>Bois</c:v>
                  </c:pt>
                  <c:pt idx="15">
                    <c:v>ITE</c:v>
                  </c:pt>
                  <c:pt idx="16">
                    <c:v>ITI</c:v>
                  </c:pt>
                  <c:pt idx="17">
                    <c:v>Bois</c:v>
                  </c:pt>
                  <c:pt idx="18">
                    <c:v>ITE</c:v>
                  </c:pt>
                  <c:pt idx="19">
                    <c:v>ITI</c:v>
                  </c:pt>
                  <c:pt idx="20">
                    <c:v>Bois</c:v>
                  </c:pt>
                  <c:pt idx="21">
                    <c:v>ITE</c:v>
                  </c:pt>
                  <c:pt idx="22">
                    <c:v>ITI</c:v>
                  </c:pt>
                  <c:pt idx="23">
                    <c:v>Bois</c:v>
                  </c:pt>
                  <c:pt idx="24">
                    <c:v>ITE</c:v>
                  </c:pt>
                  <c:pt idx="25">
                    <c:v>ITI</c:v>
                  </c:pt>
                  <c:pt idx="26">
                    <c:v>Bois</c:v>
                  </c:pt>
                  <c:pt idx="27">
                    <c:v>ITE</c:v>
                  </c:pt>
                  <c:pt idx="28">
                    <c:v>ITI</c:v>
                  </c:pt>
                  <c:pt idx="29">
                    <c:v>Bois</c:v>
                  </c:pt>
                  <c:pt idx="30">
                    <c:v>ITE</c:v>
                  </c:pt>
                  <c:pt idx="31">
                    <c:v>ITI</c:v>
                  </c:pt>
                  <c:pt idx="32">
                    <c:v>Bois</c:v>
                  </c:pt>
                  <c:pt idx="33">
                    <c:v>ITE</c:v>
                  </c:pt>
                  <c:pt idx="34">
                    <c:v>ITI</c:v>
                  </c:pt>
                  <c:pt idx="35">
                    <c:v>Bois</c:v>
                  </c:pt>
                  <c:pt idx="36">
                    <c:v>ITE</c:v>
                  </c:pt>
                  <c:pt idx="37">
                    <c:v>ITI</c:v>
                  </c:pt>
                  <c:pt idx="38">
                    <c:v>Bois</c:v>
                  </c:pt>
                  <c:pt idx="39">
                    <c:v>ITE</c:v>
                  </c:pt>
                  <c:pt idx="40">
                    <c:v>ITI</c:v>
                  </c:pt>
                  <c:pt idx="41">
                    <c:v>Bois</c:v>
                  </c:pt>
                </c:lvl>
                <c:lvl>
                  <c:pt idx="0">
                    <c:v>BR1</c:v>
                  </c:pt>
                  <c:pt idx="3">
                    <c:v>BR2/BR3</c:v>
                  </c:pt>
                  <c:pt idx="6">
                    <c:v>BR1</c:v>
                  </c:pt>
                  <c:pt idx="9">
                    <c:v>BR2/BR3</c:v>
                  </c:pt>
                  <c:pt idx="12">
                    <c:v>BR1</c:v>
                  </c:pt>
                  <c:pt idx="15">
                    <c:v>BR2/BR3</c:v>
                  </c:pt>
                  <c:pt idx="18">
                    <c:v>BR1</c:v>
                  </c:pt>
                  <c:pt idx="21">
                    <c:v>BR2/BR3</c:v>
                  </c:pt>
                  <c:pt idx="24">
                    <c:v>BR1</c:v>
                  </c:pt>
                  <c:pt idx="27">
                    <c:v>BR2/BR3</c:v>
                  </c:pt>
                  <c:pt idx="30">
                    <c:v>BR1</c:v>
                  </c:pt>
                  <c:pt idx="33">
                    <c:v>BR2/BR3</c:v>
                  </c:pt>
                  <c:pt idx="36">
                    <c:v>BR1</c:v>
                  </c:pt>
                  <c:pt idx="39">
                    <c:v>BR2/BR3</c:v>
                  </c:pt>
                </c:lvl>
                <c:lvl>
                  <c:pt idx="0">
                    <c:v>Base</c:v>
                  </c:pt>
                  <c:pt idx="6">
                    <c:v>Planistar Sun</c:v>
                  </c:pt>
                  <c:pt idx="12">
                    <c:v>Base</c:v>
                  </c:pt>
                  <c:pt idx="18">
                    <c:v>Planistar Sun</c:v>
                  </c:pt>
                  <c:pt idx="24">
                    <c:v>Base</c:v>
                  </c:pt>
                  <c:pt idx="30">
                    <c:v>Planistar Sun</c:v>
                  </c:pt>
                  <c:pt idx="36">
                    <c:v>Cool Lite Xtrem</c:v>
                  </c:pt>
                </c:lvl>
                <c:lvl>
                  <c:pt idx="0">
                    <c:v>H1b</c:v>
                  </c:pt>
                  <c:pt idx="12">
                    <c:v>H2d</c:v>
                  </c:pt>
                  <c:pt idx="24">
                    <c:v>H3</c:v>
                  </c:pt>
                </c:lvl>
              </c:multiLvlStrCache>
            </c:multiLvlStrRef>
          </c:cat>
          <c:val>
            <c:numRef>
              <c:f>'Comparaison isolation'!$F$3:$F$56</c:f>
              <c:numCache>
                <c:formatCode>0.00</c:formatCode>
                <c:ptCount val="42"/>
                <c:pt idx="0">
                  <c:v>2.3478240205980199</c:v>
                </c:pt>
                <c:pt idx="1">
                  <c:v>4.9305440316474796</c:v>
                </c:pt>
                <c:pt idx="2">
                  <c:v>8.0426424970642767</c:v>
                </c:pt>
                <c:pt idx="3">
                  <c:v>3.3754675678620401</c:v>
                </c:pt>
                <c:pt idx="4">
                  <c:v>8.7992788904625119</c:v>
                </c:pt>
                <c:pt idx="5">
                  <c:v>14.2343168079819</c:v>
                </c:pt>
                <c:pt idx="6">
                  <c:v>1.804633421866022</c:v>
                </c:pt>
                <c:pt idx="7">
                  <c:v>3.0878759362547967</c:v>
                </c:pt>
                <c:pt idx="8">
                  <c:v>5.2886034755592695</c:v>
                </c:pt>
                <c:pt idx="9">
                  <c:v>1.5814516152281985</c:v>
                </c:pt>
                <c:pt idx="10">
                  <c:v>4.8145845602422641</c:v>
                </c:pt>
                <c:pt idx="11">
                  <c:v>8.2654004282433444</c:v>
                </c:pt>
                <c:pt idx="12">
                  <c:v>0.57645091152041605</c:v>
                </c:pt>
                <c:pt idx="13">
                  <c:v>5.6307052849193902</c:v>
                </c:pt>
                <c:pt idx="14">
                  <c:v>12.519054279591222</c:v>
                </c:pt>
                <c:pt idx="15">
                  <c:v>4.6346444216915197</c:v>
                </c:pt>
                <c:pt idx="16">
                  <c:v>15.7171312945013</c:v>
                </c:pt>
                <c:pt idx="17">
                  <c:v>23.512810467035123</c:v>
                </c:pt>
                <c:pt idx="18">
                  <c:v>0.416317464441536</c:v>
                </c:pt>
                <c:pt idx="19">
                  <c:v>3.3032180175685397</c:v>
                </c:pt>
                <c:pt idx="20">
                  <c:v>7.0153562987275055</c:v>
                </c:pt>
                <c:pt idx="21">
                  <c:v>2.5945628258598177</c:v>
                </c:pt>
                <c:pt idx="22">
                  <c:v>10.051194265848318</c:v>
                </c:pt>
                <c:pt idx="23">
                  <c:v>14.3439153511813</c:v>
                </c:pt>
                <c:pt idx="24">
                  <c:v>4.3191214972620999</c:v>
                </c:pt>
                <c:pt idx="25">
                  <c:v>9.1425075704113894</c:v>
                </c:pt>
                <c:pt idx="26">
                  <c:v>11.750621945680399</c:v>
                </c:pt>
                <c:pt idx="27">
                  <c:v>14.561545597445514</c:v>
                </c:pt>
                <c:pt idx="28">
                  <c:v>27.385143797678499</c:v>
                </c:pt>
                <c:pt idx="29">
                  <c:v>27.785165387390187</c:v>
                </c:pt>
                <c:pt idx="30">
                  <c:v>3.1829385587024062</c:v>
                </c:pt>
                <c:pt idx="31">
                  <c:v>7.1426005103701495</c:v>
                </c:pt>
                <c:pt idx="32">
                  <c:v>8.5779975918900906</c:v>
                </c:pt>
                <c:pt idx="33">
                  <c:v>10.0223136353902</c:v>
                </c:pt>
                <c:pt idx="34">
                  <c:v>19.167507465588724</c:v>
                </c:pt>
                <c:pt idx="35">
                  <c:v>18.808190340797889</c:v>
                </c:pt>
                <c:pt idx="36">
                  <c:v>3.5445787140979612</c:v>
                </c:pt>
                <c:pt idx="37">
                  <c:v>7.7142768812313198</c:v>
                </c:pt>
                <c:pt idx="38">
                  <c:v>9.4853474272050597</c:v>
                </c:pt>
                <c:pt idx="39">
                  <c:v>11.3476102482225</c:v>
                </c:pt>
                <c:pt idx="40">
                  <c:v>21.597889501355187</c:v>
                </c:pt>
                <c:pt idx="41">
                  <c:v>21.398557947085699</c:v>
                </c:pt>
              </c:numCache>
            </c:numRef>
          </c:val>
        </c:ser>
        <c:ser>
          <c:idx val="2"/>
          <c:order val="2"/>
          <c:tx>
            <c:strRef>
              <c:f>'Comparaison isolation'!$G$2</c:f>
              <c:strCache>
                <c:ptCount val="1"/>
                <c:pt idx="0">
                  <c:v>Double Flux + surventilation mécanique nocturne</c:v>
                </c:pt>
              </c:strCache>
            </c:strRef>
          </c:tx>
          <c:cat>
            <c:multiLvlStrRef>
              <c:f>'Comparaison isolation'!$A$3:$D$56</c:f>
              <c:multiLvlStrCache>
                <c:ptCount val="42"/>
                <c:lvl>
                  <c:pt idx="0">
                    <c:v>ITE</c:v>
                  </c:pt>
                  <c:pt idx="1">
                    <c:v>ITI</c:v>
                  </c:pt>
                  <c:pt idx="2">
                    <c:v>Bois</c:v>
                  </c:pt>
                  <c:pt idx="3">
                    <c:v>ITE</c:v>
                  </c:pt>
                  <c:pt idx="4">
                    <c:v>ITI</c:v>
                  </c:pt>
                  <c:pt idx="5">
                    <c:v>Bois</c:v>
                  </c:pt>
                  <c:pt idx="6">
                    <c:v>ITE</c:v>
                  </c:pt>
                  <c:pt idx="7">
                    <c:v>ITI</c:v>
                  </c:pt>
                  <c:pt idx="8">
                    <c:v>Bois</c:v>
                  </c:pt>
                  <c:pt idx="9">
                    <c:v>ITE</c:v>
                  </c:pt>
                  <c:pt idx="10">
                    <c:v>ITI</c:v>
                  </c:pt>
                  <c:pt idx="11">
                    <c:v>Bois</c:v>
                  </c:pt>
                  <c:pt idx="12">
                    <c:v>ITE</c:v>
                  </c:pt>
                  <c:pt idx="13">
                    <c:v>ITI</c:v>
                  </c:pt>
                  <c:pt idx="14">
                    <c:v>Bois</c:v>
                  </c:pt>
                  <c:pt idx="15">
                    <c:v>ITE</c:v>
                  </c:pt>
                  <c:pt idx="16">
                    <c:v>ITI</c:v>
                  </c:pt>
                  <c:pt idx="17">
                    <c:v>Bois</c:v>
                  </c:pt>
                  <c:pt idx="18">
                    <c:v>ITE</c:v>
                  </c:pt>
                  <c:pt idx="19">
                    <c:v>ITI</c:v>
                  </c:pt>
                  <c:pt idx="20">
                    <c:v>Bois</c:v>
                  </c:pt>
                  <c:pt idx="21">
                    <c:v>ITE</c:v>
                  </c:pt>
                  <c:pt idx="22">
                    <c:v>ITI</c:v>
                  </c:pt>
                  <c:pt idx="23">
                    <c:v>Bois</c:v>
                  </c:pt>
                  <c:pt idx="24">
                    <c:v>ITE</c:v>
                  </c:pt>
                  <c:pt idx="25">
                    <c:v>ITI</c:v>
                  </c:pt>
                  <c:pt idx="26">
                    <c:v>Bois</c:v>
                  </c:pt>
                  <c:pt idx="27">
                    <c:v>ITE</c:v>
                  </c:pt>
                  <c:pt idx="28">
                    <c:v>ITI</c:v>
                  </c:pt>
                  <c:pt idx="29">
                    <c:v>Bois</c:v>
                  </c:pt>
                  <c:pt idx="30">
                    <c:v>ITE</c:v>
                  </c:pt>
                  <c:pt idx="31">
                    <c:v>ITI</c:v>
                  </c:pt>
                  <c:pt idx="32">
                    <c:v>Bois</c:v>
                  </c:pt>
                  <c:pt idx="33">
                    <c:v>ITE</c:v>
                  </c:pt>
                  <c:pt idx="34">
                    <c:v>ITI</c:v>
                  </c:pt>
                  <c:pt idx="35">
                    <c:v>Bois</c:v>
                  </c:pt>
                  <c:pt idx="36">
                    <c:v>ITE</c:v>
                  </c:pt>
                  <c:pt idx="37">
                    <c:v>ITI</c:v>
                  </c:pt>
                  <c:pt idx="38">
                    <c:v>Bois</c:v>
                  </c:pt>
                  <c:pt idx="39">
                    <c:v>ITE</c:v>
                  </c:pt>
                  <c:pt idx="40">
                    <c:v>ITI</c:v>
                  </c:pt>
                  <c:pt idx="41">
                    <c:v>Bois</c:v>
                  </c:pt>
                </c:lvl>
                <c:lvl>
                  <c:pt idx="0">
                    <c:v>BR1</c:v>
                  </c:pt>
                  <c:pt idx="3">
                    <c:v>BR2/BR3</c:v>
                  </c:pt>
                  <c:pt idx="6">
                    <c:v>BR1</c:v>
                  </c:pt>
                  <c:pt idx="9">
                    <c:v>BR2/BR3</c:v>
                  </c:pt>
                  <c:pt idx="12">
                    <c:v>BR1</c:v>
                  </c:pt>
                  <c:pt idx="15">
                    <c:v>BR2/BR3</c:v>
                  </c:pt>
                  <c:pt idx="18">
                    <c:v>BR1</c:v>
                  </c:pt>
                  <c:pt idx="21">
                    <c:v>BR2/BR3</c:v>
                  </c:pt>
                  <c:pt idx="24">
                    <c:v>BR1</c:v>
                  </c:pt>
                  <c:pt idx="27">
                    <c:v>BR2/BR3</c:v>
                  </c:pt>
                  <c:pt idx="30">
                    <c:v>BR1</c:v>
                  </c:pt>
                  <c:pt idx="33">
                    <c:v>BR2/BR3</c:v>
                  </c:pt>
                  <c:pt idx="36">
                    <c:v>BR1</c:v>
                  </c:pt>
                  <c:pt idx="39">
                    <c:v>BR2/BR3</c:v>
                  </c:pt>
                </c:lvl>
                <c:lvl>
                  <c:pt idx="0">
                    <c:v>Base</c:v>
                  </c:pt>
                  <c:pt idx="6">
                    <c:v>Planistar Sun</c:v>
                  </c:pt>
                  <c:pt idx="12">
                    <c:v>Base</c:v>
                  </c:pt>
                  <c:pt idx="18">
                    <c:v>Planistar Sun</c:v>
                  </c:pt>
                  <c:pt idx="24">
                    <c:v>Base</c:v>
                  </c:pt>
                  <c:pt idx="30">
                    <c:v>Planistar Sun</c:v>
                  </c:pt>
                  <c:pt idx="36">
                    <c:v>Cool Lite Xtrem</c:v>
                  </c:pt>
                </c:lvl>
                <c:lvl>
                  <c:pt idx="0">
                    <c:v>H1b</c:v>
                  </c:pt>
                  <c:pt idx="12">
                    <c:v>H2d</c:v>
                  </c:pt>
                  <c:pt idx="24">
                    <c:v>H3</c:v>
                  </c:pt>
                </c:lvl>
              </c:multiLvlStrCache>
            </c:multiLvlStrRef>
          </c:cat>
          <c:val>
            <c:numRef>
              <c:f>'Comparaison isolation'!$G$3:$G$56</c:f>
              <c:numCache>
                <c:formatCode>0.00</c:formatCode>
                <c:ptCount val="42"/>
                <c:pt idx="0">
                  <c:v>2.0142265956016798</c:v>
                </c:pt>
                <c:pt idx="1">
                  <c:v>4.6458568651080503</c:v>
                </c:pt>
                <c:pt idx="2">
                  <c:v>8.2565106788094731</c:v>
                </c:pt>
                <c:pt idx="3">
                  <c:v>2.7606385517912631</c:v>
                </c:pt>
                <c:pt idx="4">
                  <c:v>7.9647683962212197</c:v>
                </c:pt>
                <c:pt idx="5">
                  <c:v>13.373113792336101</c:v>
                </c:pt>
                <c:pt idx="6">
                  <c:v>1.6095659680582501</c:v>
                </c:pt>
                <c:pt idx="7">
                  <c:v>3.2116042420979456</c:v>
                </c:pt>
                <c:pt idx="8">
                  <c:v>4.7670972828998002</c:v>
                </c:pt>
                <c:pt idx="9">
                  <c:v>1.3407512800564498</c:v>
                </c:pt>
                <c:pt idx="10">
                  <c:v>4.2854746407761555</c:v>
                </c:pt>
                <c:pt idx="11">
                  <c:v>7.5593789694630313</c:v>
                </c:pt>
                <c:pt idx="12">
                  <c:v>0.54627765952784801</c:v>
                </c:pt>
                <c:pt idx="13">
                  <c:v>5.5441447226553455</c:v>
                </c:pt>
                <c:pt idx="14">
                  <c:v>12.938502641002501</c:v>
                </c:pt>
                <c:pt idx="15">
                  <c:v>4.1567856046828604</c:v>
                </c:pt>
                <c:pt idx="16">
                  <c:v>14.506069776191699</c:v>
                </c:pt>
                <c:pt idx="17">
                  <c:v>22.34671256103827</c:v>
                </c:pt>
                <c:pt idx="18">
                  <c:v>0.40107486669479553</c:v>
                </c:pt>
                <c:pt idx="19">
                  <c:v>3.2414073291500101</c:v>
                </c:pt>
                <c:pt idx="20">
                  <c:v>7.1620045506729451</c:v>
                </c:pt>
                <c:pt idx="21">
                  <c:v>2.21230323900765</c:v>
                </c:pt>
                <c:pt idx="22">
                  <c:v>9.2541381085202694</c:v>
                </c:pt>
                <c:pt idx="23">
                  <c:v>13.656935374943806</c:v>
                </c:pt>
                <c:pt idx="24">
                  <c:v>4.1837765827654296</c:v>
                </c:pt>
                <c:pt idx="25">
                  <c:v>8.9333901259881099</c:v>
                </c:pt>
                <c:pt idx="26">
                  <c:v>11.556602921898312</c:v>
                </c:pt>
                <c:pt idx="27">
                  <c:v>13.014782439662406</c:v>
                </c:pt>
                <c:pt idx="28">
                  <c:v>25.0073294206735</c:v>
                </c:pt>
                <c:pt idx="29">
                  <c:v>25.878728637536089</c:v>
                </c:pt>
                <c:pt idx="30">
                  <c:v>3.0751831364146787</c:v>
                </c:pt>
                <c:pt idx="31">
                  <c:v>6.9827356929324198</c:v>
                </c:pt>
                <c:pt idx="32">
                  <c:v>8.4444874151273943</c:v>
                </c:pt>
                <c:pt idx="33">
                  <c:v>9.0335733023907565</c:v>
                </c:pt>
                <c:pt idx="34">
                  <c:v>17.569040032452289</c:v>
                </c:pt>
                <c:pt idx="35">
                  <c:v>17.56606657551967</c:v>
                </c:pt>
                <c:pt idx="36">
                  <c:v>3.4273452909521098</c:v>
                </c:pt>
                <c:pt idx="37">
                  <c:v>7.5477706247678</c:v>
                </c:pt>
                <c:pt idx="38">
                  <c:v>9.3344094996232752</c:v>
                </c:pt>
                <c:pt idx="39">
                  <c:v>10.193037735520306</c:v>
                </c:pt>
                <c:pt idx="40">
                  <c:v>19.770962990636701</c:v>
                </c:pt>
                <c:pt idx="41">
                  <c:v>19.964756068263402</c:v>
                </c:pt>
              </c:numCache>
            </c:numRef>
          </c:val>
        </c:ser>
        <c:axId val="143634816"/>
        <c:axId val="143636352"/>
      </c:barChart>
      <c:catAx>
        <c:axId val="143634816"/>
        <c:scaling>
          <c:orientation val="minMax"/>
        </c:scaling>
        <c:axPos val="b"/>
        <c:tickLblPos val="nextTo"/>
        <c:crossAx val="143636352"/>
        <c:crosses val="autoZero"/>
        <c:auto val="1"/>
        <c:lblAlgn val="ctr"/>
        <c:lblOffset val="100"/>
      </c:catAx>
      <c:valAx>
        <c:axId val="143636352"/>
        <c:scaling>
          <c:orientation val="minMax"/>
        </c:scaling>
        <c:axPos val="l"/>
        <c:majorGridlines/>
        <c:title>
          <c:tx>
            <c:rich>
              <a:bodyPr rot="-5400000" vert="horz"/>
              <a:lstStyle/>
              <a:p>
                <a:pPr>
                  <a:defRPr/>
                </a:pPr>
                <a:r>
                  <a:rPr lang="en-US"/>
                  <a:t>Dies (h)</a:t>
                </a:r>
              </a:p>
            </c:rich>
          </c:tx>
          <c:layout/>
        </c:title>
        <c:numFmt formatCode="0.00" sourceLinked="1"/>
        <c:tickLblPos val="nextTo"/>
        <c:crossAx val="143634816"/>
        <c:crosses val="autoZero"/>
        <c:crossBetween val="between"/>
      </c:valAx>
    </c:plotArea>
    <c:legend>
      <c:legendPos val="t"/>
      <c:layout/>
    </c:legend>
    <c:plotVisOnly val="1"/>
  </c:chart>
  <c:spPr>
    <a:solidFill>
      <a:schemeClr val="bg1"/>
    </a:solidFill>
    <a:ln>
      <a:noFill/>
    </a:ln>
  </c:sp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fr-FR"/>
  <c:chart>
    <c:title>
      <c:tx>
        <c:rich>
          <a:bodyPr/>
          <a:lstStyle/>
          <a:p>
            <a:pPr>
              <a:defRPr/>
            </a:pPr>
            <a:r>
              <a:rPr lang="en-US" sz="1600"/>
              <a:t>Variation de la Dies en fonction de la perméabilité à l'air</a:t>
            </a:r>
            <a:r>
              <a:rPr lang="en-US"/>
              <a:t>
</a:t>
            </a:r>
            <a:r>
              <a:rPr lang="en-US" sz="1400"/>
              <a:t>Simple Flux - Rouv_max=60%</a:t>
            </a:r>
            <a:endParaRPr lang="en-US"/>
          </a:p>
        </c:rich>
      </c:tx>
      <c:layout>
        <c:manualLayout>
          <c:xMode val="edge"/>
          <c:yMode val="edge"/>
          <c:x val="0.24865586694136371"/>
          <c:y val="2.2471910112359852E-2"/>
        </c:manualLayout>
      </c:layout>
    </c:title>
    <c:plotArea>
      <c:layout/>
      <c:barChart>
        <c:barDir val="col"/>
        <c:grouping val="clustered"/>
        <c:ser>
          <c:idx val="0"/>
          <c:order val="0"/>
          <c:tx>
            <c:v>Perméabilité = 1 m3/h.m2</c:v>
          </c:tx>
          <c:cat>
            <c:multiLvlStrRef>
              <c:f>'Var perméa fin'!$A$3:$D$44</c:f>
              <c:multiLvlStrCache>
                <c:ptCount val="42"/>
                <c:lvl>
                  <c:pt idx="0">
                    <c:v>BR1</c:v>
                  </c:pt>
                  <c:pt idx="1">
                    <c:v>BR2/BR3</c:v>
                  </c:pt>
                  <c:pt idx="2">
                    <c:v>BR1</c:v>
                  </c:pt>
                  <c:pt idx="3">
                    <c:v>BR2/BR3</c:v>
                  </c:pt>
                  <c:pt idx="4">
                    <c:v>BR1</c:v>
                  </c:pt>
                  <c:pt idx="5">
                    <c:v>BR2/BR3</c:v>
                  </c:pt>
                  <c:pt idx="6">
                    <c:v>BR1</c:v>
                  </c:pt>
                  <c:pt idx="7">
                    <c:v>BR2/BR3</c:v>
                  </c:pt>
                  <c:pt idx="8">
                    <c:v>BR1</c:v>
                  </c:pt>
                  <c:pt idx="9">
                    <c:v>BR2/BR3</c:v>
                  </c:pt>
                  <c:pt idx="10">
                    <c:v>BR1</c:v>
                  </c:pt>
                  <c:pt idx="11">
                    <c:v>BR2/BR3</c:v>
                  </c:pt>
                  <c:pt idx="12">
                    <c:v>BR1</c:v>
                  </c:pt>
                  <c:pt idx="13">
                    <c:v>BR2/BR3</c:v>
                  </c:pt>
                  <c:pt idx="14">
                    <c:v>BR1</c:v>
                  </c:pt>
                  <c:pt idx="15">
                    <c:v>BR2/BR3</c:v>
                  </c:pt>
                  <c:pt idx="16">
                    <c:v>BR1</c:v>
                  </c:pt>
                  <c:pt idx="17">
                    <c:v>BR2/BR3</c:v>
                  </c:pt>
                  <c:pt idx="18">
                    <c:v>BR1</c:v>
                  </c:pt>
                  <c:pt idx="19">
                    <c:v>BR2/BR3</c:v>
                  </c:pt>
                  <c:pt idx="20">
                    <c:v>BR1</c:v>
                  </c:pt>
                  <c:pt idx="21">
                    <c:v>BR2/BR3</c:v>
                  </c:pt>
                  <c:pt idx="22">
                    <c:v>BR1</c:v>
                  </c:pt>
                  <c:pt idx="23">
                    <c:v>BR2/BR3</c:v>
                  </c:pt>
                  <c:pt idx="24">
                    <c:v>BR1</c:v>
                  </c:pt>
                  <c:pt idx="25">
                    <c:v>BR2/BR3</c:v>
                  </c:pt>
                  <c:pt idx="26">
                    <c:v>BR1</c:v>
                  </c:pt>
                  <c:pt idx="27">
                    <c:v>BR2/BR3</c:v>
                  </c:pt>
                  <c:pt idx="28">
                    <c:v>BR1</c:v>
                  </c:pt>
                  <c:pt idx="29">
                    <c:v>BR2/BR3</c:v>
                  </c:pt>
                  <c:pt idx="30">
                    <c:v>BR1</c:v>
                  </c:pt>
                  <c:pt idx="31">
                    <c:v>BR2/BR3</c:v>
                  </c:pt>
                  <c:pt idx="32">
                    <c:v>BR1</c:v>
                  </c:pt>
                  <c:pt idx="33">
                    <c:v>BR2/BR3</c:v>
                  </c:pt>
                  <c:pt idx="34">
                    <c:v>BR1</c:v>
                  </c:pt>
                  <c:pt idx="35">
                    <c:v>BR2/BR3</c:v>
                  </c:pt>
                  <c:pt idx="36">
                    <c:v>BR1</c:v>
                  </c:pt>
                  <c:pt idx="37">
                    <c:v>BR2/BR3</c:v>
                  </c:pt>
                  <c:pt idx="38">
                    <c:v>BR1</c:v>
                  </c:pt>
                  <c:pt idx="39">
                    <c:v>BR2/BR3</c:v>
                  </c:pt>
                  <c:pt idx="40">
                    <c:v>BR1</c:v>
                  </c:pt>
                  <c:pt idx="41">
                    <c:v>BR2/BR3</c:v>
                  </c:pt>
                </c:lvl>
                <c:lvl>
                  <c:pt idx="0">
                    <c:v>Base</c:v>
                  </c:pt>
                  <c:pt idx="2">
                    <c:v>Planistar Sun</c:v>
                  </c:pt>
                  <c:pt idx="4">
                    <c:v>Base</c:v>
                  </c:pt>
                  <c:pt idx="6">
                    <c:v>Planistar Sun</c:v>
                  </c:pt>
                  <c:pt idx="8">
                    <c:v>Base</c:v>
                  </c:pt>
                  <c:pt idx="10">
                    <c:v>Planistar Sun</c:v>
                  </c:pt>
                  <c:pt idx="12">
                    <c:v>Base</c:v>
                  </c:pt>
                  <c:pt idx="14">
                    <c:v>Planistar Sun</c:v>
                  </c:pt>
                  <c:pt idx="16">
                    <c:v>Base</c:v>
                  </c:pt>
                  <c:pt idx="18">
                    <c:v>Planistar Sun</c:v>
                  </c:pt>
                  <c:pt idx="20">
                    <c:v>Base</c:v>
                  </c:pt>
                  <c:pt idx="22">
                    <c:v>Planistar Sun</c:v>
                  </c:pt>
                  <c:pt idx="24">
                    <c:v>Base</c:v>
                  </c:pt>
                  <c:pt idx="26">
                    <c:v>Planistar Sun</c:v>
                  </c:pt>
                  <c:pt idx="28">
                    <c:v>Cool Lite Xtrem</c:v>
                  </c:pt>
                  <c:pt idx="30">
                    <c:v>Base</c:v>
                  </c:pt>
                  <c:pt idx="32">
                    <c:v>Planistar Sun</c:v>
                  </c:pt>
                  <c:pt idx="34">
                    <c:v>Cool Lite Xtrem</c:v>
                  </c:pt>
                  <c:pt idx="36">
                    <c:v>Base</c:v>
                  </c:pt>
                  <c:pt idx="38">
                    <c:v>Planistar Sun</c:v>
                  </c:pt>
                  <c:pt idx="40">
                    <c:v>Cool Lite Xtrem</c:v>
                  </c:pt>
                </c:lvl>
                <c:lvl>
                  <c:pt idx="0">
                    <c:v>ITE</c:v>
                  </c:pt>
                  <c:pt idx="4">
                    <c:v>ITI</c:v>
                  </c:pt>
                  <c:pt idx="8">
                    <c:v>Bois</c:v>
                  </c:pt>
                  <c:pt idx="12">
                    <c:v>ITE</c:v>
                  </c:pt>
                  <c:pt idx="16">
                    <c:v>ITI</c:v>
                  </c:pt>
                  <c:pt idx="20">
                    <c:v>Bois</c:v>
                  </c:pt>
                  <c:pt idx="24">
                    <c:v>ITE</c:v>
                  </c:pt>
                  <c:pt idx="30">
                    <c:v>ITI</c:v>
                  </c:pt>
                  <c:pt idx="36">
                    <c:v>Bois</c:v>
                  </c:pt>
                </c:lvl>
                <c:lvl>
                  <c:pt idx="0">
                    <c:v>H1b</c:v>
                  </c:pt>
                  <c:pt idx="12">
                    <c:v>H2d</c:v>
                  </c:pt>
                  <c:pt idx="24">
                    <c:v>H3</c:v>
                  </c:pt>
                </c:lvl>
              </c:multiLvlStrCache>
            </c:multiLvlStrRef>
          </c:cat>
          <c:val>
            <c:numRef>
              <c:f>'Var perméa fin'!$E$3:$E$44</c:f>
              <c:numCache>
                <c:formatCode>0.00</c:formatCode>
                <c:ptCount val="42"/>
                <c:pt idx="0">
                  <c:v>2.6135646950106799</c:v>
                </c:pt>
                <c:pt idx="1">
                  <c:v>3.4311447896362277</c:v>
                </c:pt>
                <c:pt idx="2">
                  <c:v>1.38964417114758</c:v>
                </c:pt>
                <c:pt idx="3">
                  <c:v>1.3858513647117126</c:v>
                </c:pt>
                <c:pt idx="4">
                  <c:v>5.1029466287256735</c:v>
                </c:pt>
                <c:pt idx="5">
                  <c:v>8.8478710412554094</c:v>
                </c:pt>
                <c:pt idx="6">
                  <c:v>3.0818433584363736</c:v>
                </c:pt>
                <c:pt idx="7">
                  <c:v>4.8980352202956903</c:v>
                </c:pt>
                <c:pt idx="8">
                  <c:v>8.7829980764772095</c:v>
                </c:pt>
                <c:pt idx="9">
                  <c:v>14.026695375601914</c:v>
                </c:pt>
                <c:pt idx="10">
                  <c:v>5.6368229079922898</c:v>
                </c:pt>
                <c:pt idx="11">
                  <c:v>9.057637183158878</c:v>
                </c:pt>
                <c:pt idx="12">
                  <c:v>0.58482881165176503</c:v>
                </c:pt>
                <c:pt idx="13">
                  <c:v>4.7967146138210603</c:v>
                </c:pt>
                <c:pt idx="14">
                  <c:v>0.41582779547749077</c:v>
                </c:pt>
                <c:pt idx="15">
                  <c:v>2.7688487273821698</c:v>
                </c:pt>
                <c:pt idx="16">
                  <c:v>5.6063994072779204</c:v>
                </c:pt>
                <c:pt idx="17">
                  <c:v>16.05753239426187</c:v>
                </c:pt>
                <c:pt idx="18">
                  <c:v>3.3644210830476</c:v>
                </c:pt>
                <c:pt idx="19">
                  <c:v>10.277482155745504</c:v>
                </c:pt>
                <c:pt idx="20">
                  <c:v>11.766585100030399</c:v>
                </c:pt>
                <c:pt idx="21">
                  <c:v>23.762127066822689</c:v>
                </c:pt>
                <c:pt idx="22">
                  <c:v>7.1501908391585873</c:v>
                </c:pt>
                <c:pt idx="23">
                  <c:v>14.5896524929965</c:v>
                </c:pt>
                <c:pt idx="24">
                  <c:v>4.3260789317267134</c:v>
                </c:pt>
                <c:pt idx="25">
                  <c:v>14.543820613535598</c:v>
                </c:pt>
                <c:pt idx="26">
                  <c:v>3.19883314673412</c:v>
                </c:pt>
                <c:pt idx="27">
                  <c:v>10.048242000103887</c:v>
                </c:pt>
                <c:pt idx="28">
                  <c:v>3.5578679012019099</c:v>
                </c:pt>
                <c:pt idx="29">
                  <c:v>11.364505982334499</c:v>
                </c:pt>
                <c:pt idx="30">
                  <c:v>9.1200905246703101</c:v>
                </c:pt>
                <c:pt idx="31">
                  <c:v>27.240330325446699</c:v>
                </c:pt>
                <c:pt idx="32">
                  <c:v>7.1446577918418273</c:v>
                </c:pt>
                <c:pt idx="33">
                  <c:v>19.118083641201999</c:v>
                </c:pt>
                <c:pt idx="34">
                  <c:v>7.7096194902315824</c:v>
                </c:pt>
                <c:pt idx="35">
                  <c:v>21.532357042168886</c:v>
                </c:pt>
                <c:pt idx="36">
                  <c:v>11.657066220802006</c:v>
                </c:pt>
                <c:pt idx="37">
                  <c:v>27.481542881286749</c:v>
                </c:pt>
                <c:pt idx="38">
                  <c:v>8.5875538808478105</c:v>
                </c:pt>
                <c:pt idx="39">
                  <c:v>18.729666703214999</c:v>
                </c:pt>
                <c:pt idx="40">
                  <c:v>9.4733926606187406</c:v>
                </c:pt>
                <c:pt idx="41">
                  <c:v>21.247194929362287</c:v>
                </c:pt>
              </c:numCache>
            </c:numRef>
          </c:val>
        </c:ser>
        <c:ser>
          <c:idx val="1"/>
          <c:order val="1"/>
          <c:tx>
            <c:v>Perméabilité = 0.5 m3/h.m2</c:v>
          </c:tx>
          <c:cat>
            <c:multiLvlStrRef>
              <c:f>'Var perméa fin'!$A$3:$D$44</c:f>
              <c:multiLvlStrCache>
                <c:ptCount val="42"/>
                <c:lvl>
                  <c:pt idx="0">
                    <c:v>BR1</c:v>
                  </c:pt>
                  <c:pt idx="1">
                    <c:v>BR2/BR3</c:v>
                  </c:pt>
                  <c:pt idx="2">
                    <c:v>BR1</c:v>
                  </c:pt>
                  <c:pt idx="3">
                    <c:v>BR2/BR3</c:v>
                  </c:pt>
                  <c:pt idx="4">
                    <c:v>BR1</c:v>
                  </c:pt>
                  <c:pt idx="5">
                    <c:v>BR2/BR3</c:v>
                  </c:pt>
                  <c:pt idx="6">
                    <c:v>BR1</c:v>
                  </c:pt>
                  <c:pt idx="7">
                    <c:v>BR2/BR3</c:v>
                  </c:pt>
                  <c:pt idx="8">
                    <c:v>BR1</c:v>
                  </c:pt>
                  <c:pt idx="9">
                    <c:v>BR2/BR3</c:v>
                  </c:pt>
                  <c:pt idx="10">
                    <c:v>BR1</c:v>
                  </c:pt>
                  <c:pt idx="11">
                    <c:v>BR2/BR3</c:v>
                  </c:pt>
                  <c:pt idx="12">
                    <c:v>BR1</c:v>
                  </c:pt>
                  <c:pt idx="13">
                    <c:v>BR2/BR3</c:v>
                  </c:pt>
                  <c:pt idx="14">
                    <c:v>BR1</c:v>
                  </c:pt>
                  <c:pt idx="15">
                    <c:v>BR2/BR3</c:v>
                  </c:pt>
                  <c:pt idx="16">
                    <c:v>BR1</c:v>
                  </c:pt>
                  <c:pt idx="17">
                    <c:v>BR2/BR3</c:v>
                  </c:pt>
                  <c:pt idx="18">
                    <c:v>BR1</c:v>
                  </c:pt>
                  <c:pt idx="19">
                    <c:v>BR2/BR3</c:v>
                  </c:pt>
                  <c:pt idx="20">
                    <c:v>BR1</c:v>
                  </c:pt>
                  <c:pt idx="21">
                    <c:v>BR2/BR3</c:v>
                  </c:pt>
                  <c:pt idx="22">
                    <c:v>BR1</c:v>
                  </c:pt>
                  <c:pt idx="23">
                    <c:v>BR2/BR3</c:v>
                  </c:pt>
                  <c:pt idx="24">
                    <c:v>BR1</c:v>
                  </c:pt>
                  <c:pt idx="25">
                    <c:v>BR2/BR3</c:v>
                  </c:pt>
                  <c:pt idx="26">
                    <c:v>BR1</c:v>
                  </c:pt>
                  <c:pt idx="27">
                    <c:v>BR2/BR3</c:v>
                  </c:pt>
                  <c:pt idx="28">
                    <c:v>BR1</c:v>
                  </c:pt>
                  <c:pt idx="29">
                    <c:v>BR2/BR3</c:v>
                  </c:pt>
                  <c:pt idx="30">
                    <c:v>BR1</c:v>
                  </c:pt>
                  <c:pt idx="31">
                    <c:v>BR2/BR3</c:v>
                  </c:pt>
                  <c:pt idx="32">
                    <c:v>BR1</c:v>
                  </c:pt>
                  <c:pt idx="33">
                    <c:v>BR2/BR3</c:v>
                  </c:pt>
                  <c:pt idx="34">
                    <c:v>BR1</c:v>
                  </c:pt>
                  <c:pt idx="35">
                    <c:v>BR2/BR3</c:v>
                  </c:pt>
                  <c:pt idx="36">
                    <c:v>BR1</c:v>
                  </c:pt>
                  <c:pt idx="37">
                    <c:v>BR2/BR3</c:v>
                  </c:pt>
                  <c:pt idx="38">
                    <c:v>BR1</c:v>
                  </c:pt>
                  <c:pt idx="39">
                    <c:v>BR2/BR3</c:v>
                  </c:pt>
                  <c:pt idx="40">
                    <c:v>BR1</c:v>
                  </c:pt>
                  <c:pt idx="41">
                    <c:v>BR2/BR3</c:v>
                  </c:pt>
                </c:lvl>
                <c:lvl>
                  <c:pt idx="0">
                    <c:v>Base</c:v>
                  </c:pt>
                  <c:pt idx="2">
                    <c:v>Planistar Sun</c:v>
                  </c:pt>
                  <c:pt idx="4">
                    <c:v>Base</c:v>
                  </c:pt>
                  <c:pt idx="6">
                    <c:v>Planistar Sun</c:v>
                  </c:pt>
                  <c:pt idx="8">
                    <c:v>Base</c:v>
                  </c:pt>
                  <c:pt idx="10">
                    <c:v>Planistar Sun</c:v>
                  </c:pt>
                  <c:pt idx="12">
                    <c:v>Base</c:v>
                  </c:pt>
                  <c:pt idx="14">
                    <c:v>Planistar Sun</c:v>
                  </c:pt>
                  <c:pt idx="16">
                    <c:v>Base</c:v>
                  </c:pt>
                  <c:pt idx="18">
                    <c:v>Planistar Sun</c:v>
                  </c:pt>
                  <c:pt idx="20">
                    <c:v>Base</c:v>
                  </c:pt>
                  <c:pt idx="22">
                    <c:v>Planistar Sun</c:v>
                  </c:pt>
                  <c:pt idx="24">
                    <c:v>Base</c:v>
                  </c:pt>
                  <c:pt idx="26">
                    <c:v>Planistar Sun</c:v>
                  </c:pt>
                  <c:pt idx="28">
                    <c:v>Cool Lite Xtrem</c:v>
                  </c:pt>
                  <c:pt idx="30">
                    <c:v>Base</c:v>
                  </c:pt>
                  <c:pt idx="32">
                    <c:v>Planistar Sun</c:v>
                  </c:pt>
                  <c:pt idx="34">
                    <c:v>Cool Lite Xtrem</c:v>
                  </c:pt>
                  <c:pt idx="36">
                    <c:v>Base</c:v>
                  </c:pt>
                  <c:pt idx="38">
                    <c:v>Planistar Sun</c:v>
                  </c:pt>
                  <c:pt idx="40">
                    <c:v>Cool Lite Xtrem</c:v>
                  </c:pt>
                </c:lvl>
                <c:lvl>
                  <c:pt idx="0">
                    <c:v>ITE</c:v>
                  </c:pt>
                  <c:pt idx="4">
                    <c:v>ITI</c:v>
                  </c:pt>
                  <c:pt idx="8">
                    <c:v>Bois</c:v>
                  </c:pt>
                  <c:pt idx="12">
                    <c:v>ITE</c:v>
                  </c:pt>
                  <c:pt idx="16">
                    <c:v>ITI</c:v>
                  </c:pt>
                  <c:pt idx="20">
                    <c:v>Bois</c:v>
                  </c:pt>
                  <c:pt idx="24">
                    <c:v>ITE</c:v>
                  </c:pt>
                  <c:pt idx="30">
                    <c:v>ITI</c:v>
                  </c:pt>
                  <c:pt idx="36">
                    <c:v>Bois</c:v>
                  </c:pt>
                </c:lvl>
                <c:lvl>
                  <c:pt idx="0">
                    <c:v>H1b</c:v>
                  </c:pt>
                  <c:pt idx="12">
                    <c:v>H2d</c:v>
                  </c:pt>
                  <c:pt idx="24">
                    <c:v>H3</c:v>
                  </c:pt>
                </c:lvl>
              </c:multiLvlStrCache>
            </c:multiLvlStrRef>
          </c:cat>
          <c:val>
            <c:numRef>
              <c:f>'Var perméa fin'!$F$3:$F$44</c:f>
              <c:numCache>
                <c:formatCode>0.00</c:formatCode>
                <c:ptCount val="42"/>
                <c:pt idx="0">
                  <c:v>2.6279733121581499</c:v>
                </c:pt>
                <c:pt idx="1">
                  <c:v>3.4319762395917666</c:v>
                </c:pt>
                <c:pt idx="2">
                  <c:v>1.38980048170728</c:v>
                </c:pt>
                <c:pt idx="3">
                  <c:v>1.38496106682149</c:v>
                </c:pt>
                <c:pt idx="4">
                  <c:v>5.0132393145620462</c:v>
                </c:pt>
                <c:pt idx="5">
                  <c:v>8.7985409461955069</c:v>
                </c:pt>
                <c:pt idx="6">
                  <c:v>3.0901736415425836</c:v>
                </c:pt>
                <c:pt idx="7">
                  <c:v>4.9009698616312303</c:v>
                </c:pt>
                <c:pt idx="8">
                  <c:v>8.6846352493511407</c:v>
                </c:pt>
                <c:pt idx="9">
                  <c:v>14.164825182472574</c:v>
                </c:pt>
                <c:pt idx="10">
                  <c:v>5.3889947073787665</c:v>
                </c:pt>
                <c:pt idx="11">
                  <c:v>9.0552136949285007</c:v>
                </c:pt>
                <c:pt idx="12">
                  <c:v>0.58485190816407595</c:v>
                </c:pt>
                <c:pt idx="13">
                  <c:v>4.7967188023128502</c:v>
                </c:pt>
                <c:pt idx="14">
                  <c:v>0.41576549615573399</c:v>
                </c:pt>
                <c:pt idx="15">
                  <c:v>2.7691189588888001</c:v>
                </c:pt>
                <c:pt idx="16">
                  <c:v>5.6044659688917413</c:v>
                </c:pt>
                <c:pt idx="17">
                  <c:v>16.057536667055</c:v>
                </c:pt>
                <c:pt idx="18">
                  <c:v>3.3616556777860587</c:v>
                </c:pt>
                <c:pt idx="19">
                  <c:v>10.2780332769461</c:v>
                </c:pt>
                <c:pt idx="20">
                  <c:v>11.766385709147199</c:v>
                </c:pt>
                <c:pt idx="21">
                  <c:v>23.762128337760245</c:v>
                </c:pt>
                <c:pt idx="22">
                  <c:v>7.0622717496295495</c:v>
                </c:pt>
                <c:pt idx="23">
                  <c:v>14.589589251736625</c:v>
                </c:pt>
                <c:pt idx="24">
                  <c:v>4.3260822476033685</c:v>
                </c:pt>
                <c:pt idx="25">
                  <c:v>14.543856383491587</c:v>
                </c:pt>
                <c:pt idx="26">
                  <c:v>3.1988357480393552</c:v>
                </c:pt>
                <c:pt idx="27">
                  <c:v>10.048266164968398</c:v>
                </c:pt>
                <c:pt idx="28">
                  <c:v>3.5578704107420198</c:v>
                </c:pt>
                <c:pt idx="29">
                  <c:v>11.364533130578915</c:v>
                </c:pt>
                <c:pt idx="30">
                  <c:v>9.1200971263568889</c:v>
                </c:pt>
                <c:pt idx="31">
                  <c:v>27.24040926904097</c:v>
                </c:pt>
                <c:pt idx="32">
                  <c:v>7.1446599132752375</c:v>
                </c:pt>
                <c:pt idx="33">
                  <c:v>19.118122688346787</c:v>
                </c:pt>
                <c:pt idx="34">
                  <c:v>7.7096219066251503</c:v>
                </c:pt>
                <c:pt idx="35">
                  <c:v>21.53240923636745</c:v>
                </c:pt>
                <c:pt idx="36">
                  <c:v>11.6570726569448</c:v>
                </c:pt>
                <c:pt idx="37">
                  <c:v>27.481593178972364</c:v>
                </c:pt>
                <c:pt idx="38">
                  <c:v>8.5875573336556297</c:v>
                </c:pt>
                <c:pt idx="39">
                  <c:v>18.72971421070017</c:v>
                </c:pt>
                <c:pt idx="40">
                  <c:v>9.4733946825756092</c:v>
                </c:pt>
                <c:pt idx="41">
                  <c:v>21.247241835169245</c:v>
                </c:pt>
              </c:numCache>
            </c:numRef>
          </c:val>
        </c:ser>
        <c:axId val="143688832"/>
        <c:axId val="143690368"/>
      </c:barChart>
      <c:catAx>
        <c:axId val="143688832"/>
        <c:scaling>
          <c:orientation val="minMax"/>
        </c:scaling>
        <c:axPos val="b"/>
        <c:tickLblPos val="nextTo"/>
        <c:txPr>
          <a:bodyPr/>
          <a:lstStyle/>
          <a:p>
            <a:pPr>
              <a:defRPr sz="800"/>
            </a:pPr>
            <a:endParaRPr lang="fr-FR"/>
          </a:p>
        </c:txPr>
        <c:crossAx val="143690368"/>
        <c:crosses val="autoZero"/>
        <c:auto val="1"/>
        <c:lblAlgn val="ctr"/>
        <c:lblOffset val="100"/>
      </c:catAx>
      <c:valAx>
        <c:axId val="143690368"/>
        <c:scaling>
          <c:orientation val="minMax"/>
        </c:scaling>
        <c:axPos val="l"/>
        <c:majorGridlines/>
        <c:title>
          <c:tx>
            <c:rich>
              <a:bodyPr rot="-5400000" vert="horz"/>
              <a:lstStyle/>
              <a:p>
                <a:pPr>
                  <a:defRPr/>
                </a:pPr>
                <a:r>
                  <a:rPr lang="en-US"/>
                  <a:t>Dies (h)</a:t>
                </a:r>
              </a:p>
            </c:rich>
          </c:tx>
          <c:layout/>
        </c:title>
        <c:numFmt formatCode="0.00" sourceLinked="1"/>
        <c:tickLblPos val="nextTo"/>
        <c:crossAx val="143688832"/>
        <c:crosses val="autoZero"/>
        <c:crossBetween val="between"/>
      </c:valAx>
    </c:plotArea>
    <c:legend>
      <c:legendPos val="t"/>
      <c:layout/>
    </c:legend>
    <c:plotVisOnly val="1"/>
  </c:chart>
  <c:spPr>
    <a:solidFill>
      <a:schemeClr val="bg1"/>
    </a:solidFill>
    <a:ln>
      <a:noFill/>
    </a:ln>
  </c:sp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5862" cy="497333"/>
          </a:xfrm>
          <a:prstGeom prst="rect">
            <a:avLst/>
          </a:prstGeom>
        </p:spPr>
        <p:txBody>
          <a:bodyPr vert="horz" lIns="91432" tIns="45716" rIns="91432" bIns="45716" rtlCol="0"/>
          <a:lstStyle>
            <a:lvl1pPr algn="l">
              <a:defRPr sz="1200"/>
            </a:lvl1pPr>
          </a:lstStyle>
          <a:p>
            <a:pPr>
              <a:defRPr/>
            </a:pPr>
            <a:endParaRPr lang="fr-FR"/>
          </a:p>
        </p:txBody>
      </p:sp>
      <p:sp>
        <p:nvSpPr>
          <p:cNvPr id="3" name="Espace réservé de la date 2"/>
          <p:cNvSpPr>
            <a:spLocks noGrp="1"/>
          </p:cNvSpPr>
          <p:nvPr>
            <p:ph type="dt" sz="quarter" idx="1"/>
          </p:nvPr>
        </p:nvSpPr>
        <p:spPr>
          <a:xfrm>
            <a:off x="3850294" y="1"/>
            <a:ext cx="2945862" cy="497333"/>
          </a:xfrm>
          <a:prstGeom prst="rect">
            <a:avLst/>
          </a:prstGeom>
        </p:spPr>
        <p:txBody>
          <a:bodyPr vert="horz" lIns="91432" tIns="45716" rIns="91432" bIns="45716" rtlCol="0"/>
          <a:lstStyle>
            <a:lvl1pPr algn="r">
              <a:defRPr sz="1200"/>
            </a:lvl1pPr>
          </a:lstStyle>
          <a:p>
            <a:pPr>
              <a:defRPr/>
            </a:pPr>
            <a:fld id="{600CAF15-2703-4AC9-8523-6B15924A864E}" type="datetimeFigureOut">
              <a:rPr lang="fr-FR"/>
              <a:pPr>
                <a:defRPr/>
              </a:pPr>
              <a:t>25/11/2013</a:t>
            </a:fld>
            <a:endParaRPr lang="fr-FR" dirty="0"/>
          </a:p>
        </p:txBody>
      </p:sp>
      <p:sp>
        <p:nvSpPr>
          <p:cNvPr id="4" name="Espace réservé du pied de page 3"/>
          <p:cNvSpPr>
            <a:spLocks noGrp="1"/>
          </p:cNvSpPr>
          <p:nvPr>
            <p:ph type="ftr" sz="quarter" idx="2"/>
          </p:nvPr>
        </p:nvSpPr>
        <p:spPr>
          <a:xfrm>
            <a:off x="0" y="9427766"/>
            <a:ext cx="2945862" cy="497332"/>
          </a:xfrm>
          <a:prstGeom prst="rect">
            <a:avLst/>
          </a:prstGeom>
        </p:spPr>
        <p:txBody>
          <a:bodyPr vert="horz" lIns="91432" tIns="45716" rIns="91432" bIns="45716" rtlCol="0" anchor="b"/>
          <a:lstStyle>
            <a:lvl1pPr algn="l">
              <a:defRPr sz="1200"/>
            </a:lvl1pPr>
          </a:lstStyle>
          <a:p>
            <a:pPr>
              <a:defRPr/>
            </a:pPr>
            <a:endParaRPr lang="fr-FR"/>
          </a:p>
        </p:txBody>
      </p:sp>
      <p:sp>
        <p:nvSpPr>
          <p:cNvPr id="5" name="Espace réservé du numéro de diapositive 4"/>
          <p:cNvSpPr>
            <a:spLocks noGrp="1"/>
          </p:cNvSpPr>
          <p:nvPr>
            <p:ph type="sldNum" sz="quarter" idx="3"/>
          </p:nvPr>
        </p:nvSpPr>
        <p:spPr>
          <a:xfrm>
            <a:off x="3850294" y="9427766"/>
            <a:ext cx="2945862" cy="497332"/>
          </a:xfrm>
          <a:prstGeom prst="rect">
            <a:avLst/>
          </a:prstGeom>
        </p:spPr>
        <p:txBody>
          <a:bodyPr vert="horz" lIns="91432" tIns="45716" rIns="91432" bIns="45716" rtlCol="0" anchor="b"/>
          <a:lstStyle>
            <a:lvl1pPr algn="r">
              <a:defRPr sz="1200"/>
            </a:lvl1pPr>
          </a:lstStyle>
          <a:p>
            <a:pPr>
              <a:defRPr/>
            </a:pPr>
            <a:fld id="{C4CA106E-85CC-4284-93BD-681653F9675F}" type="slidenum">
              <a:rPr lang="fr-FR"/>
              <a:pPr>
                <a:defRPr/>
              </a:pPr>
              <a:t>‹N°›</a:t>
            </a:fld>
            <a:endParaRPr lang="fr-FR" dirty="0"/>
          </a:p>
        </p:txBody>
      </p:sp>
    </p:spTree>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5862" cy="497333"/>
          </a:xfrm>
          <a:prstGeom prst="rect">
            <a:avLst/>
          </a:prstGeom>
        </p:spPr>
        <p:txBody>
          <a:bodyPr vert="horz" lIns="91432" tIns="45716" rIns="91432" bIns="45716" rtlCol="0"/>
          <a:lstStyle>
            <a:lvl1pPr algn="l">
              <a:defRPr sz="1200"/>
            </a:lvl1pPr>
          </a:lstStyle>
          <a:p>
            <a:pPr>
              <a:defRPr/>
            </a:pPr>
            <a:endParaRPr lang="fr-FR"/>
          </a:p>
        </p:txBody>
      </p:sp>
      <p:sp>
        <p:nvSpPr>
          <p:cNvPr id="3" name="Espace réservé de la date 2"/>
          <p:cNvSpPr>
            <a:spLocks noGrp="1"/>
          </p:cNvSpPr>
          <p:nvPr>
            <p:ph type="dt" idx="1"/>
          </p:nvPr>
        </p:nvSpPr>
        <p:spPr>
          <a:xfrm>
            <a:off x="3850294" y="1"/>
            <a:ext cx="2945862" cy="497333"/>
          </a:xfrm>
          <a:prstGeom prst="rect">
            <a:avLst/>
          </a:prstGeom>
        </p:spPr>
        <p:txBody>
          <a:bodyPr vert="horz" lIns="91432" tIns="45716" rIns="91432" bIns="45716" rtlCol="0"/>
          <a:lstStyle>
            <a:lvl1pPr algn="r">
              <a:defRPr sz="1200"/>
            </a:lvl1pPr>
          </a:lstStyle>
          <a:p>
            <a:pPr>
              <a:defRPr/>
            </a:pPr>
            <a:fld id="{52AB948B-7DD7-42B2-AC47-FF4A3317D8D1}" type="datetimeFigureOut">
              <a:rPr lang="fr-FR"/>
              <a:pPr>
                <a:defRPr/>
              </a:pPr>
              <a:t>25/11/2013</a:t>
            </a:fld>
            <a:endParaRPr lang="fr-FR" dirty="0"/>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32" tIns="45716" rIns="91432" bIns="45716" rtlCol="0" anchor="ctr"/>
          <a:lstStyle/>
          <a:p>
            <a:pPr lvl="0"/>
            <a:endParaRPr lang="fr-FR" noProof="0" dirty="0" smtClean="0"/>
          </a:p>
        </p:txBody>
      </p:sp>
      <p:sp>
        <p:nvSpPr>
          <p:cNvPr id="5" name="Espace réservé des commentaires 4"/>
          <p:cNvSpPr>
            <a:spLocks noGrp="1"/>
          </p:cNvSpPr>
          <p:nvPr>
            <p:ph type="body" sz="quarter" idx="3"/>
          </p:nvPr>
        </p:nvSpPr>
        <p:spPr>
          <a:xfrm>
            <a:off x="679464" y="4714653"/>
            <a:ext cx="5438748" cy="4466756"/>
          </a:xfrm>
          <a:prstGeom prst="rect">
            <a:avLst/>
          </a:prstGeom>
        </p:spPr>
        <p:txBody>
          <a:bodyPr vert="horz" lIns="91432" tIns="45716" rIns="91432" bIns="45716"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6" name="Espace réservé du pied de page 5"/>
          <p:cNvSpPr>
            <a:spLocks noGrp="1"/>
          </p:cNvSpPr>
          <p:nvPr>
            <p:ph type="ftr" sz="quarter" idx="4"/>
          </p:nvPr>
        </p:nvSpPr>
        <p:spPr>
          <a:xfrm>
            <a:off x="0" y="9427766"/>
            <a:ext cx="2945862" cy="497332"/>
          </a:xfrm>
          <a:prstGeom prst="rect">
            <a:avLst/>
          </a:prstGeom>
        </p:spPr>
        <p:txBody>
          <a:bodyPr vert="horz" lIns="91432" tIns="45716" rIns="91432" bIns="45716" rtlCol="0" anchor="b"/>
          <a:lstStyle>
            <a:lvl1pPr algn="l">
              <a:defRPr sz="1200"/>
            </a:lvl1pPr>
          </a:lstStyle>
          <a:p>
            <a:pPr>
              <a:defRPr/>
            </a:pPr>
            <a:endParaRPr lang="fr-FR"/>
          </a:p>
        </p:txBody>
      </p:sp>
      <p:sp>
        <p:nvSpPr>
          <p:cNvPr id="7" name="Espace réservé du numéro de diapositive 6"/>
          <p:cNvSpPr>
            <a:spLocks noGrp="1"/>
          </p:cNvSpPr>
          <p:nvPr>
            <p:ph type="sldNum" sz="quarter" idx="5"/>
          </p:nvPr>
        </p:nvSpPr>
        <p:spPr>
          <a:xfrm>
            <a:off x="3850294" y="9427766"/>
            <a:ext cx="2945862" cy="497332"/>
          </a:xfrm>
          <a:prstGeom prst="rect">
            <a:avLst/>
          </a:prstGeom>
        </p:spPr>
        <p:txBody>
          <a:bodyPr vert="horz" lIns="91432" tIns="45716" rIns="91432" bIns="45716" rtlCol="0" anchor="b"/>
          <a:lstStyle>
            <a:lvl1pPr algn="r">
              <a:defRPr sz="1200"/>
            </a:lvl1pPr>
          </a:lstStyle>
          <a:p>
            <a:pPr>
              <a:defRPr/>
            </a:pPr>
            <a:fld id="{692355D8-A507-46CA-A7CA-23C6F27FC3C9}" type="slidenum">
              <a:rPr lang="fr-FR"/>
              <a:pPr>
                <a:defRPr/>
              </a:pPr>
              <a:t>‹N°›</a:t>
            </a:fld>
            <a:endParaRPr lang="fr-FR" dirty="0"/>
          </a:p>
        </p:txBody>
      </p:sp>
    </p:spTree>
  </p:cSld>
  <p:clrMap bg1="lt1" tx1="dk1" bg2="lt2" tx2="dk2" accent1="accent1" accent2="accent2" accent3="accent3" accent4="accent4" accent5="accent5" accent6="accent6" hlink="hlink" folHlink="folHlink"/>
  <p:hf sldNum="0" hdr="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891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38916" name="Espace réservé de la date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B1B81749-CC5D-45FE-8777-545FE114ACA0}" type="datetime1">
              <a:rPr lang="fr-FR" smtClean="0"/>
              <a:pPr/>
              <a:t>25/11/2013</a:t>
            </a:fld>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La mise en place d’une DF apporte</a:t>
            </a:r>
            <a:r>
              <a:rPr lang="fr-FR" baseline="0" dirty="0" smtClean="0"/>
              <a:t> un gain énergétique grâce à son échangeur et son by-pass ne dégrade pas le confort d’été.</a:t>
            </a:r>
            <a:endParaRPr lang="fr-FR" dirty="0"/>
          </a:p>
        </p:txBody>
      </p:sp>
      <p:sp>
        <p:nvSpPr>
          <p:cNvPr id="4" name="Espace réservé de la date 3"/>
          <p:cNvSpPr>
            <a:spLocks noGrp="1"/>
          </p:cNvSpPr>
          <p:nvPr>
            <p:ph type="dt" idx="10"/>
          </p:nvPr>
        </p:nvSpPr>
        <p:spPr/>
        <p:txBody>
          <a:bodyPr/>
          <a:lstStyle/>
          <a:p>
            <a:pPr>
              <a:defRPr/>
            </a:pPr>
            <a:fld id="{E6F3E6BF-15BD-4C65-8E68-B01BE96C1786}" type="datetime1">
              <a:rPr lang="fr-FR" smtClean="0"/>
              <a:pPr>
                <a:defRPr/>
              </a:pPr>
              <a:t>25/11/2013</a:t>
            </a:fld>
            <a:endParaRPr lang="fr-F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La RT2012 pousse à réduire</a:t>
            </a:r>
            <a:r>
              <a:rPr lang="fr-FR" baseline="0" dirty="0" smtClean="0"/>
              <a:t> la perméabilité à l’air des bâtiments. Etant donné le peu d’impact que ce paramètre a sur la Dies, on peut dire que ça ne va pas dans le </a:t>
            </a:r>
            <a:r>
              <a:rPr lang="fr-FR" baseline="0" smtClean="0"/>
              <a:t>sens contraire.</a:t>
            </a:r>
            <a:endParaRPr lang="fr-FR" dirty="0"/>
          </a:p>
        </p:txBody>
      </p:sp>
      <p:sp>
        <p:nvSpPr>
          <p:cNvPr id="4" name="Espace réservé de la date 3"/>
          <p:cNvSpPr>
            <a:spLocks noGrp="1"/>
          </p:cNvSpPr>
          <p:nvPr>
            <p:ph type="dt" idx="10"/>
          </p:nvPr>
        </p:nvSpPr>
        <p:spPr/>
        <p:txBody>
          <a:bodyPr/>
          <a:lstStyle/>
          <a:p>
            <a:pPr>
              <a:defRPr/>
            </a:pPr>
            <a:fld id="{2EFD61AD-073F-4938-97C6-580C954F6E1E}" type="datetime1">
              <a:rPr lang="fr-FR" smtClean="0"/>
              <a:pPr>
                <a:defRPr/>
              </a:pPr>
              <a:t>25/11/2013</a:t>
            </a:fld>
            <a:endParaRPr lang="fr-F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e la date 3"/>
          <p:cNvSpPr>
            <a:spLocks noGrp="1"/>
          </p:cNvSpPr>
          <p:nvPr>
            <p:ph type="dt" idx="10"/>
          </p:nvPr>
        </p:nvSpPr>
        <p:spPr/>
        <p:txBody>
          <a:bodyPr/>
          <a:lstStyle/>
          <a:p>
            <a:pPr>
              <a:defRPr/>
            </a:pPr>
            <a:fld id="{1A170918-480B-4C0A-BCEF-CA2C3435D96F}" type="datetime1">
              <a:rPr lang="fr-FR" smtClean="0"/>
              <a:pPr>
                <a:defRPr/>
              </a:pPr>
              <a:t>25/11/2013</a:t>
            </a:fld>
            <a:endParaRPr lang="fr-F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0BF00D64-C1F3-46B9-964B-1D1E5ACC87D0}"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374A10BA-6719-49B4-BC97-B8316B13BD76}" type="datetimeFigureOut">
              <a:rPr lang="fr-FR"/>
              <a:pPr>
                <a:defRPr/>
              </a:pPr>
              <a:t>25/11/2013</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AA62F2FB-A5E5-4037-9438-780D210EA15C}"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ctr" rtl="0" eaLnBrk="0" fontAlgn="base" hangingPunct="0">
              <a:spcBef>
                <a:spcPct val="0"/>
              </a:spcBef>
              <a:spcAft>
                <a:spcPct val="0"/>
              </a:spcAft>
              <a:defRPr lang="fr-FR" sz="3600" b="1" kern="1200" dirty="0">
                <a:solidFill>
                  <a:srgbClr val="2C1A9A"/>
                </a:solidFill>
                <a:latin typeface="+mj-lt"/>
                <a:ea typeface="+mj-ea"/>
                <a:cs typeface="+mj-cs"/>
              </a:defRPr>
            </a:lvl1pPr>
          </a:lstStyle>
          <a:p>
            <a:r>
              <a:rPr lang="fr-FR" dirty="0" smtClean="0"/>
              <a:t>Cliquez pour modifier le style du titre</a:t>
            </a:r>
            <a:endParaRPr lang="fr-FR" dirty="0"/>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C25FFA86-EEDB-4456-A3E5-11544E216F6F}" type="datetimeFigureOut">
              <a:rPr lang="fr-FR"/>
              <a:pPr>
                <a:defRPr/>
              </a:pPr>
              <a:t>25/11/2013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5EC956C9-2AF8-4A4E-A692-1F941A6F2F93}" type="slidenum">
              <a:rPr lang="fr-FR"/>
              <a:pPr>
                <a:defRPr/>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410D9BB9-757F-4896-8479-B9DF8F32C204}" type="datetimeFigureOut">
              <a:rPr lang="fr-FR"/>
              <a:pPr>
                <a:defRPr/>
              </a:pPr>
              <a:t>25/11/2013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4AFA5A45-C6E1-45B1-B352-78953FDD6AA1}"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2000232" y="1785926"/>
            <a:ext cx="6529406" cy="1470025"/>
          </a:xfrm>
        </p:spPr>
        <p:txBody>
          <a:bodyPr/>
          <a:lstStyle/>
          <a:p>
            <a:r>
              <a:rPr lang="fr-FR" dirty="0" smtClean="0"/>
              <a:t>Cliquez pour modifier le style du titre</a:t>
            </a:r>
            <a:endParaRPr lang="fr-FR" dirty="0"/>
          </a:p>
        </p:txBody>
      </p:sp>
      <p:sp>
        <p:nvSpPr>
          <p:cNvPr id="3" name="Sous-titre 2"/>
          <p:cNvSpPr>
            <a:spLocks noGrp="1"/>
          </p:cNvSpPr>
          <p:nvPr>
            <p:ph type="subTitle" idx="1"/>
          </p:nvPr>
        </p:nvSpPr>
        <p:spPr>
          <a:xfrm>
            <a:off x="2571736" y="3643314"/>
            <a:ext cx="5200664"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des sous-titres du masque</a:t>
            </a:r>
            <a:endParaRPr lang="fr-FR" dirty="0"/>
          </a:p>
        </p:txBody>
      </p:sp>
      <p:sp>
        <p:nvSpPr>
          <p:cNvPr id="4" name="Espace réservé de la date 3"/>
          <p:cNvSpPr>
            <a:spLocks noGrp="1"/>
          </p:cNvSpPr>
          <p:nvPr>
            <p:ph type="dt" sz="half" idx="10"/>
          </p:nvPr>
        </p:nvSpPr>
        <p:spPr/>
        <p:txBody>
          <a:bodyPr/>
          <a:lstStyle>
            <a:lvl1pPr>
              <a:defRPr/>
            </a:lvl1pPr>
          </a:lstStyle>
          <a:p>
            <a:pPr>
              <a:defRPr/>
            </a:pPr>
            <a:fld id="{6C04D642-D520-4576-9F6D-631C7C6C83F3}" type="datetimeFigureOut">
              <a:rPr lang="fr-FR"/>
              <a:pPr>
                <a:defRPr/>
              </a:pPr>
              <a:t>25/11/2013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6153B583-BDCA-4745-81D7-D433273D81B0}"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sz="3600" b="1">
                <a:solidFill>
                  <a:srgbClr val="2C1A9A"/>
                </a:solidFill>
                <a:latin typeface="+mj-lt"/>
              </a:defRPr>
            </a:lvl1pPr>
          </a:lstStyle>
          <a:p>
            <a:r>
              <a:rPr lang="fr-FR" dirty="0" smtClean="0"/>
              <a:t>Cliquez pour modifier le style du titre</a:t>
            </a:r>
            <a:endParaRPr lang="fr-FR" dirty="0"/>
          </a:p>
        </p:txBody>
      </p:sp>
      <p:sp>
        <p:nvSpPr>
          <p:cNvPr id="3" name="Espace réservé du contenu 2"/>
          <p:cNvSpPr>
            <a:spLocks noGrp="1"/>
          </p:cNvSpPr>
          <p:nvPr>
            <p:ph idx="1"/>
          </p:nvPr>
        </p:nvSpPr>
        <p:spPr>
          <a:xfrm>
            <a:off x="1857356" y="1600200"/>
            <a:ext cx="6829444" cy="4525963"/>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lvl1pPr>
              <a:defRPr/>
            </a:lvl1pPr>
          </a:lstStyle>
          <a:p>
            <a:pPr>
              <a:defRPr/>
            </a:pPr>
            <a:fld id="{532F2E0A-EBAD-4FDA-9F05-71D915477AB8}" type="datetimeFigureOut">
              <a:rPr lang="fr-FR"/>
              <a:pPr>
                <a:defRPr/>
              </a:pPr>
              <a:t>25/11/2013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DDA21CFD-CB48-47E6-88FD-169628A5D1AF}"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2000231" y="4406900"/>
            <a:ext cx="6494481" cy="1362075"/>
          </a:xfrm>
        </p:spPr>
        <p:txBody>
          <a:bodyPr anchor="t"/>
          <a:lstStyle>
            <a:lvl1pPr algn="l">
              <a:defRPr sz="36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2000233" y="2906713"/>
            <a:ext cx="649448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C9AD0E89-BB6E-489E-8CEE-D499DC197760}" type="datetimeFigureOut">
              <a:rPr lang="fr-FR"/>
              <a:pPr>
                <a:defRPr/>
              </a:pPr>
              <a:t>25/11/2013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AD245517-6714-4A21-AB07-B5FF81A327DC}"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ctr" rtl="0" eaLnBrk="0" fontAlgn="base" hangingPunct="0">
              <a:spcBef>
                <a:spcPct val="0"/>
              </a:spcBef>
              <a:spcAft>
                <a:spcPct val="0"/>
              </a:spcAft>
              <a:defRPr lang="fr-FR" sz="3600" b="1" kern="1200" dirty="0">
                <a:solidFill>
                  <a:srgbClr val="2C1A9A"/>
                </a:solidFill>
                <a:latin typeface="+mj-lt"/>
                <a:ea typeface="+mj-ea"/>
                <a:cs typeface="+mj-cs"/>
              </a:defRPr>
            </a:lvl1pPr>
          </a:lstStyle>
          <a:p>
            <a:r>
              <a:rPr lang="fr-FR" dirty="0" smtClean="0"/>
              <a:t>Cliquez pour modifier le style du titre</a:t>
            </a:r>
            <a:endParaRPr lang="fr-FR" dirty="0"/>
          </a:p>
        </p:txBody>
      </p:sp>
      <p:sp>
        <p:nvSpPr>
          <p:cNvPr id="3" name="Espace réservé du contenu 2"/>
          <p:cNvSpPr>
            <a:spLocks noGrp="1"/>
          </p:cNvSpPr>
          <p:nvPr>
            <p:ph sz="half" idx="1"/>
          </p:nvPr>
        </p:nvSpPr>
        <p:spPr>
          <a:xfrm>
            <a:off x="457200" y="1600200"/>
            <a:ext cx="4038600" cy="4525963"/>
          </a:xfrm>
        </p:spPr>
        <p:txBody>
          <a:bodyPr/>
          <a:lstStyle>
            <a:lvl1pPr>
              <a:defRPr sz="2800">
                <a:latin typeface="+mj-lt"/>
              </a:defRPr>
            </a:lvl1pPr>
            <a:lvl2pPr>
              <a:defRPr sz="2400">
                <a:latin typeface="+mj-lt"/>
              </a:defRPr>
            </a:lvl2pPr>
            <a:lvl3pPr>
              <a:defRPr sz="2000">
                <a:latin typeface="+mj-lt"/>
              </a:defRPr>
            </a:lvl3pPr>
            <a:lvl4pPr>
              <a:defRPr sz="1800">
                <a:latin typeface="+mj-lt"/>
              </a:defRPr>
            </a:lvl4pPr>
            <a:lvl5pPr>
              <a:defRPr sz="1800">
                <a:latin typeface="+mj-lt"/>
              </a:defRPr>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atin typeface="+mj-lt"/>
              </a:defRPr>
            </a:lvl1pPr>
            <a:lvl2pPr>
              <a:defRPr sz="2400">
                <a:latin typeface="+mj-lt"/>
              </a:defRPr>
            </a:lvl2pPr>
            <a:lvl3pPr>
              <a:defRPr sz="2000">
                <a:latin typeface="+mj-lt"/>
              </a:defRPr>
            </a:lvl3pPr>
            <a:lvl4pPr>
              <a:defRPr sz="1800">
                <a:latin typeface="+mj-lt"/>
              </a:defRPr>
            </a:lvl4pPr>
            <a:lvl5pPr>
              <a:defRPr sz="1800">
                <a:latin typeface="+mj-lt"/>
              </a:defRPr>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CE3F847F-191F-4587-A958-482676769D65}" type="datetimeFigureOut">
              <a:rPr lang="fr-FR"/>
              <a:pPr>
                <a:defRPr/>
              </a:pPr>
              <a:t>25/11/2013</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B99F2D1D-954C-4A0C-9E52-10C6CB3331DB}"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CB0C571E-8FD1-42E3-8886-391DDCC475B6}" type="datetimeFigureOut">
              <a:rPr lang="fr-FR"/>
              <a:pPr>
                <a:defRPr/>
              </a:pPr>
              <a:t>25/11/2013</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925DEE1F-FE15-4480-9DA6-40D7F221719C}"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ctr" rtl="0" eaLnBrk="0" fontAlgn="base" hangingPunct="0">
              <a:spcBef>
                <a:spcPct val="0"/>
              </a:spcBef>
              <a:spcAft>
                <a:spcPct val="0"/>
              </a:spcAft>
              <a:defRPr lang="fr-FR" sz="3600" b="1" kern="1200" dirty="0">
                <a:solidFill>
                  <a:srgbClr val="2C1A9A"/>
                </a:solidFill>
                <a:latin typeface="+mj-lt"/>
                <a:ea typeface="+mj-ea"/>
                <a:cs typeface="+mj-cs"/>
              </a:defRPr>
            </a:lvl1pPr>
          </a:lstStyle>
          <a:p>
            <a:r>
              <a:rPr lang="fr-FR" dirty="0" smtClean="0"/>
              <a:t>Cliquez pour modifier le style du titre</a:t>
            </a:r>
            <a:endParaRPr lang="fr-FR" dirty="0"/>
          </a:p>
        </p:txBody>
      </p:sp>
      <p:sp>
        <p:nvSpPr>
          <p:cNvPr id="3" name="Espace réservé de la date 3"/>
          <p:cNvSpPr>
            <a:spLocks noGrp="1"/>
          </p:cNvSpPr>
          <p:nvPr>
            <p:ph type="dt" sz="half" idx="10"/>
          </p:nvPr>
        </p:nvSpPr>
        <p:spPr/>
        <p:txBody>
          <a:bodyPr/>
          <a:lstStyle>
            <a:lvl1pPr>
              <a:defRPr/>
            </a:lvl1pPr>
          </a:lstStyle>
          <a:p>
            <a:pPr>
              <a:defRPr/>
            </a:pPr>
            <a:fld id="{61A4A71C-44C9-46F0-A5CE-26F5FC06D252}" type="datetimeFigureOut">
              <a:rPr lang="fr-FR"/>
              <a:pPr>
                <a:defRPr/>
              </a:pPr>
              <a:t>25/11/2013</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C990517B-E981-4285-8C8D-8D035DC82D36}"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B92356A7-B7C7-49DF-A5DE-B0401A066B92}" type="datetimeFigureOut">
              <a:rPr lang="fr-FR"/>
              <a:pPr>
                <a:defRPr/>
              </a:pPr>
              <a:t>25/11/2013</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C256934D-0F58-4C04-9E4B-E4F60EAE4523}"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C13CD1C8-DC82-43EF-8F6D-2242370DF24A}" type="datetimeFigureOut">
              <a:rPr lang="fr-FR"/>
              <a:pPr>
                <a:defRPr/>
              </a:pPr>
              <a:t>25/11/2013</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A76E6E38-92AD-4704-9513-193E73640734}"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hyperlink" Target="mailto:mail@tribu-energie.fr" TargetMode="External"/><Relationship Id="rId5" Type="http://schemas.openxmlformats.org/officeDocument/2006/relationships/image" Target="../media/image3.jpe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1.jpe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l="-5000" r="-29000" b="-20000"/>
          </a:stretch>
        </a:blipFill>
        <a:effectLst/>
      </p:bgPr>
    </p:bg>
    <p:spTree>
      <p:nvGrpSpPr>
        <p:cNvPr id="1" name=""/>
        <p:cNvGrpSpPr/>
        <p:nvPr/>
      </p:nvGrpSpPr>
      <p:grpSpPr>
        <a:xfrm>
          <a:off x="0" y="0"/>
          <a:ext cx="0" cy="0"/>
          <a:chOff x="0" y="0"/>
          <a:chExt cx="0" cy="0"/>
        </a:xfrm>
      </p:grpSpPr>
      <p:pic>
        <p:nvPicPr>
          <p:cNvPr id="1026" name="Objet 1"/>
          <p:cNvPicPr>
            <a:picLocks noChangeArrowheads="1"/>
          </p:cNvPicPr>
          <p:nvPr/>
        </p:nvPicPr>
        <p:blipFill>
          <a:blip r:embed="rId4" cstate="print"/>
          <a:srcRect l="-4158" t="-729" r="-3416" b="-15710"/>
          <a:stretch>
            <a:fillRect/>
          </a:stretch>
        </p:blipFill>
        <p:spPr bwMode="auto">
          <a:xfrm>
            <a:off x="8039100" y="142875"/>
            <a:ext cx="1104900" cy="963613"/>
          </a:xfrm>
          <a:prstGeom prst="rect">
            <a:avLst/>
          </a:prstGeom>
          <a:noFill/>
          <a:ln w="9525">
            <a:noFill/>
            <a:miter lim="800000"/>
            <a:headEnd/>
            <a:tailEnd/>
          </a:ln>
        </p:spPr>
      </p:pic>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80A73A3-06D4-4917-ACCF-770EB3C516C7}" type="slidenum">
              <a:rPr lang="fr-FR"/>
              <a:pPr>
                <a:defRPr/>
              </a:pPr>
              <a:t>‹N°›</a:t>
            </a:fld>
            <a:endParaRPr lang="fr-FR"/>
          </a:p>
        </p:txBody>
      </p:sp>
      <p:pic>
        <p:nvPicPr>
          <p:cNvPr id="1030" name="Image 1" descr="logo TRIBU final"/>
          <p:cNvPicPr>
            <a:picLocks noChangeAspect="1" noChangeArrowheads="1"/>
          </p:cNvPicPr>
          <p:nvPr/>
        </p:nvPicPr>
        <p:blipFill>
          <a:blip r:embed="rId5" cstate="print"/>
          <a:srcRect/>
          <a:stretch>
            <a:fillRect/>
          </a:stretch>
        </p:blipFill>
        <p:spPr bwMode="auto">
          <a:xfrm>
            <a:off x="214313" y="5786438"/>
            <a:ext cx="1646237" cy="350837"/>
          </a:xfrm>
          <a:prstGeom prst="rect">
            <a:avLst/>
          </a:prstGeom>
          <a:noFill/>
          <a:ln w="9525">
            <a:noFill/>
            <a:miter lim="800000"/>
            <a:headEnd/>
            <a:tailEnd/>
          </a:ln>
        </p:spPr>
      </p:pic>
      <p:sp>
        <p:nvSpPr>
          <p:cNvPr id="8" name="Text Box 3"/>
          <p:cNvSpPr txBox="1">
            <a:spLocks noChangeArrowheads="1"/>
          </p:cNvSpPr>
          <p:nvPr/>
        </p:nvSpPr>
        <p:spPr bwMode="auto">
          <a:xfrm>
            <a:off x="5357813" y="5429250"/>
            <a:ext cx="3500437" cy="723900"/>
          </a:xfrm>
          <a:prstGeom prst="rect">
            <a:avLst/>
          </a:prstGeom>
          <a:noFill/>
          <a:ln w="9525">
            <a:noFill/>
            <a:miter lim="800000"/>
            <a:headEnd/>
            <a:tailEnd/>
          </a:ln>
        </p:spPr>
        <p:txBody>
          <a:bodyPr>
            <a:spAutoFit/>
          </a:bodyPr>
          <a:lstStyle/>
          <a:p>
            <a:pPr>
              <a:spcBef>
                <a:spcPct val="50000"/>
              </a:spcBef>
              <a:defRPr/>
            </a:pPr>
            <a:r>
              <a:rPr lang="fr-FR" sz="1000" b="1" u="sng" dirty="0">
                <a:solidFill>
                  <a:schemeClr val="tx2">
                    <a:lumMod val="75000"/>
                  </a:schemeClr>
                </a:solidFill>
                <a:latin typeface="Arial" charset="0"/>
              </a:rPr>
              <a:t>Contact:</a:t>
            </a:r>
          </a:p>
          <a:p>
            <a:pPr>
              <a:spcBef>
                <a:spcPct val="50000"/>
              </a:spcBef>
              <a:defRPr/>
            </a:pPr>
            <a:r>
              <a:rPr lang="fr-FR" sz="1000" dirty="0">
                <a:solidFill>
                  <a:schemeClr val="tx2">
                    <a:lumMod val="75000"/>
                  </a:schemeClr>
                </a:solidFill>
                <a:latin typeface="Arial" charset="0"/>
              </a:rPr>
              <a:t>60 rue du faubourg Poissonnière/ 75010 PARIS</a:t>
            </a:r>
          </a:p>
          <a:p>
            <a:pPr>
              <a:lnSpc>
                <a:spcPct val="30000"/>
              </a:lnSpc>
              <a:spcBef>
                <a:spcPct val="50000"/>
              </a:spcBef>
              <a:defRPr/>
            </a:pPr>
            <a:r>
              <a:rPr lang="fr-FR" sz="1000" dirty="0">
                <a:solidFill>
                  <a:schemeClr val="tx2">
                    <a:lumMod val="75000"/>
                  </a:schemeClr>
                </a:solidFill>
                <a:latin typeface="Arial" charset="0"/>
              </a:rPr>
              <a:t>Tél . : 01.43.15.00.06 / Fax : 01.43.15.01.80</a:t>
            </a:r>
          </a:p>
          <a:p>
            <a:pPr>
              <a:lnSpc>
                <a:spcPct val="30000"/>
              </a:lnSpc>
              <a:spcBef>
                <a:spcPct val="50000"/>
              </a:spcBef>
              <a:defRPr/>
            </a:pPr>
            <a:r>
              <a:rPr lang="fr-FR" sz="1000" dirty="0">
                <a:solidFill>
                  <a:schemeClr val="tx2">
                    <a:lumMod val="75000"/>
                  </a:schemeClr>
                </a:solidFill>
                <a:latin typeface="Arial" charset="0"/>
              </a:rPr>
              <a:t>e-mail : </a:t>
            </a:r>
            <a:r>
              <a:rPr lang="fr-FR" sz="1000" u="sng" dirty="0">
                <a:solidFill>
                  <a:schemeClr val="tx2">
                    <a:lumMod val="75000"/>
                  </a:schemeClr>
                </a:solidFill>
                <a:latin typeface="Arial" charset="0"/>
                <a:hlinkClick r:id="rId6"/>
              </a:rPr>
              <a:t>mail@tribu-energie.fr</a:t>
            </a:r>
            <a:r>
              <a:rPr lang="fr-FR" sz="1000" u="sng" dirty="0">
                <a:solidFill>
                  <a:schemeClr val="tx2">
                    <a:lumMod val="75000"/>
                  </a:schemeClr>
                </a:solidFill>
                <a:latin typeface="Arial" charset="0"/>
              </a:rPr>
              <a:t> - </a:t>
            </a:r>
            <a:r>
              <a:rPr lang="fr-FR" sz="1000" dirty="0">
                <a:solidFill>
                  <a:schemeClr val="tx2">
                    <a:lumMod val="75000"/>
                  </a:schemeClr>
                </a:solidFill>
                <a:latin typeface="Arial" charset="0"/>
              </a:rPr>
              <a:t>web : www.tribu-energie.fr</a:t>
            </a:r>
          </a:p>
        </p:txBody>
      </p:sp>
      <p:pic>
        <p:nvPicPr>
          <p:cNvPr id="1032" name="Image 1" descr="logo TRIBU final"/>
          <p:cNvPicPr>
            <a:picLocks noChangeAspect="1" noChangeArrowheads="1"/>
          </p:cNvPicPr>
          <p:nvPr/>
        </p:nvPicPr>
        <p:blipFill>
          <a:blip r:embed="rId5" cstate="print"/>
          <a:srcRect/>
          <a:stretch>
            <a:fillRect/>
          </a:stretch>
        </p:blipFill>
        <p:spPr bwMode="auto">
          <a:xfrm>
            <a:off x="214313" y="5786438"/>
            <a:ext cx="1646237" cy="350837"/>
          </a:xfrm>
          <a:prstGeom prst="rect">
            <a:avLst/>
          </a:prstGeom>
          <a:noFill/>
          <a:ln w="9525">
            <a:noFill/>
            <a:miter lim="800000"/>
            <a:headEnd/>
            <a:tailEnd/>
          </a:ln>
        </p:spPr>
      </p:pic>
      <p:sp>
        <p:nvSpPr>
          <p:cNvPr id="11" name="Text Box 15"/>
          <p:cNvSpPr txBox="1">
            <a:spLocks noChangeArrowheads="1"/>
          </p:cNvSpPr>
          <p:nvPr userDrawn="1"/>
        </p:nvSpPr>
        <p:spPr bwMode="auto">
          <a:xfrm>
            <a:off x="5334000" y="6613525"/>
            <a:ext cx="3810000" cy="244475"/>
          </a:xfrm>
          <a:prstGeom prst="rect">
            <a:avLst/>
          </a:prstGeom>
          <a:noFill/>
          <a:ln w="9525">
            <a:noFill/>
            <a:miter lim="800000"/>
            <a:headEnd/>
            <a:tailEnd/>
          </a:ln>
          <a:effectLst/>
        </p:spPr>
        <p:txBody>
          <a:bodyPr>
            <a:spAutoFit/>
          </a:bodyPr>
          <a:lstStyle/>
          <a:p>
            <a:pPr>
              <a:spcBef>
                <a:spcPct val="50000"/>
              </a:spcBef>
              <a:defRPr/>
            </a:pPr>
            <a:r>
              <a:rPr lang="fr-FR" sz="1000" dirty="0">
                <a:latin typeface="Arial" charset="0"/>
              </a:rPr>
              <a:t>©Copyright 2012 TRIBU ENERGIE Tous droits réservés</a:t>
            </a:r>
          </a:p>
        </p:txBody>
      </p:sp>
    </p:spTree>
  </p:cSld>
  <p:clrMap bg1="lt1" tx1="dk1" bg2="lt2" tx2="dk2" accent1="accent1" accent2="accent2" accent3="accent3" accent4="accent4" accent5="accent5" accent6="accent6" hlink="hlink" folHlink="folHlink"/>
  <p:sldLayoutIdLst>
    <p:sldLayoutId id="2147484217" r:id="rId1"/>
  </p:sldLayoutIdLst>
  <p:hf hdr="0" ftr="0" dt="0"/>
  <p:txStyles>
    <p:titleStyle>
      <a:lvl1pPr algn="ctr" rtl="0" eaLnBrk="0" fontAlgn="base" hangingPunct="0">
        <a:spcBef>
          <a:spcPct val="0"/>
        </a:spcBef>
        <a:spcAft>
          <a:spcPct val="0"/>
        </a:spcAft>
        <a:defRPr sz="4400" kern="1200">
          <a:solidFill>
            <a:schemeClr val="tx1"/>
          </a:solidFill>
          <a:latin typeface="Comic Sans MS" pitchFamily="66" charset="0"/>
          <a:ea typeface="+mj-ea"/>
          <a:cs typeface="+mj-cs"/>
        </a:defRPr>
      </a:lvl1pPr>
      <a:lvl2pPr algn="ctr" rtl="0" eaLnBrk="0" fontAlgn="base" hangingPunct="0">
        <a:spcBef>
          <a:spcPct val="0"/>
        </a:spcBef>
        <a:spcAft>
          <a:spcPct val="0"/>
        </a:spcAft>
        <a:defRPr sz="4400">
          <a:solidFill>
            <a:schemeClr val="tx1"/>
          </a:solidFill>
          <a:latin typeface="Comic Sans MS" pitchFamily="66" charset="0"/>
        </a:defRPr>
      </a:lvl2pPr>
      <a:lvl3pPr algn="ctr" rtl="0" eaLnBrk="0" fontAlgn="base" hangingPunct="0">
        <a:spcBef>
          <a:spcPct val="0"/>
        </a:spcBef>
        <a:spcAft>
          <a:spcPct val="0"/>
        </a:spcAft>
        <a:defRPr sz="4400">
          <a:solidFill>
            <a:schemeClr val="tx1"/>
          </a:solidFill>
          <a:latin typeface="Comic Sans MS" pitchFamily="66" charset="0"/>
        </a:defRPr>
      </a:lvl3pPr>
      <a:lvl4pPr algn="ctr" rtl="0" eaLnBrk="0" fontAlgn="base" hangingPunct="0">
        <a:spcBef>
          <a:spcPct val="0"/>
        </a:spcBef>
        <a:spcAft>
          <a:spcPct val="0"/>
        </a:spcAft>
        <a:defRPr sz="4400">
          <a:solidFill>
            <a:schemeClr val="tx1"/>
          </a:solidFill>
          <a:latin typeface="Comic Sans MS" pitchFamily="66" charset="0"/>
        </a:defRPr>
      </a:lvl4pPr>
      <a:lvl5pPr algn="ctr" rtl="0" eaLnBrk="0" fontAlgn="base" hangingPunct="0">
        <a:spcBef>
          <a:spcPct val="0"/>
        </a:spcBef>
        <a:spcAft>
          <a:spcPct val="0"/>
        </a:spcAft>
        <a:defRPr sz="4400">
          <a:solidFill>
            <a:schemeClr val="tx1"/>
          </a:solidFill>
          <a:latin typeface="Comic Sans MS" pitchFamily="66"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Comic Sans MS" pitchFamily="66"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Comic Sans MS" pitchFamily="66"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Comic Sans MS" pitchFamily="66"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Comic Sans MS" pitchFamily="66"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Comic Sans MS" pitchFamily="66"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l="-5000" r="-29000" b="-20000"/>
          </a:stretch>
        </a:blipFill>
        <a:effectLst/>
      </p:bgPr>
    </p:bg>
    <p:spTree>
      <p:nvGrpSpPr>
        <p:cNvPr id="1" name=""/>
        <p:cNvGrpSpPr/>
        <p:nvPr/>
      </p:nvGrpSpPr>
      <p:grpSpPr>
        <a:xfrm>
          <a:off x="0" y="0"/>
          <a:ext cx="0" cy="0"/>
          <a:chOff x="0" y="0"/>
          <a:chExt cx="0" cy="0"/>
        </a:xfrm>
      </p:grpSpPr>
      <p:sp>
        <p:nvSpPr>
          <p:cNvPr id="2050"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2051" name="Espace réservé du texte 2"/>
          <p:cNvSpPr>
            <a:spLocks noGrp="1"/>
          </p:cNvSpPr>
          <p:nvPr>
            <p:ph type="body" idx="1"/>
          </p:nvPr>
        </p:nvSpPr>
        <p:spPr bwMode="auto">
          <a:xfrm>
            <a:off x="2071688" y="1571625"/>
            <a:ext cx="678656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8E53A887-D808-424F-837A-8F5DF8663559}" type="datetimeFigureOut">
              <a:rPr lang="fr-FR"/>
              <a:pPr>
                <a:defRPr/>
              </a:pPr>
              <a:t>25/11/2013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30527A6-7C77-4E5D-8C65-F7F891B420D9}" type="slidenum">
              <a:rPr lang="fr-FR"/>
              <a:pPr>
                <a:defRPr/>
              </a:pPr>
              <a:t>‹N°›</a:t>
            </a:fld>
            <a:endParaRPr lang="fr-FR"/>
          </a:p>
        </p:txBody>
      </p:sp>
      <p:pic>
        <p:nvPicPr>
          <p:cNvPr id="2055" name="Image 1" descr="logo TRIBU final"/>
          <p:cNvPicPr>
            <a:picLocks noChangeAspect="1" noChangeArrowheads="1"/>
          </p:cNvPicPr>
          <p:nvPr/>
        </p:nvPicPr>
        <p:blipFill>
          <a:blip r:embed="rId14" cstate="print"/>
          <a:srcRect/>
          <a:stretch>
            <a:fillRect/>
          </a:stretch>
        </p:blipFill>
        <p:spPr bwMode="auto">
          <a:xfrm>
            <a:off x="500063" y="5786438"/>
            <a:ext cx="1028700" cy="219075"/>
          </a:xfrm>
          <a:prstGeom prst="rect">
            <a:avLst/>
          </a:prstGeom>
          <a:noFill/>
          <a:ln w="9525">
            <a:noFill/>
            <a:miter lim="800000"/>
            <a:headEnd/>
            <a:tailEnd/>
          </a:ln>
        </p:spPr>
      </p:pic>
      <p:sp>
        <p:nvSpPr>
          <p:cNvPr id="8" name="Text Box 15"/>
          <p:cNvSpPr txBox="1">
            <a:spLocks noChangeArrowheads="1"/>
          </p:cNvSpPr>
          <p:nvPr userDrawn="1"/>
        </p:nvSpPr>
        <p:spPr bwMode="auto">
          <a:xfrm>
            <a:off x="5334000" y="6613525"/>
            <a:ext cx="3810000" cy="244475"/>
          </a:xfrm>
          <a:prstGeom prst="rect">
            <a:avLst/>
          </a:prstGeom>
          <a:noFill/>
          <a:ln w="9525">
            <a:noFill/>
            <a:miter lim="800000"/>
            <a:headEnd/>
            <a:tailEnd/>
          </a:ln>
          <a:effectLst/>
        </p:spPr>
        <p:txBody>
          <a:bodyPr>
            <a:spAutoFit/>
          </a:bodyPr>
          <a:lstStyle/>
          <a:p>
            <a:pPr>
              <a:spcBef>
                <a:spcPct val="50000"/>
              </a:spcBef>
              <a:defRPr/>
            </a:pPr>
            <a:r>
              <a:rPr lang="fr-FR" sz="1000" dirty="0">
                <a:latin typeface="Arial" charset="0"/>
              </a:rPr>
              <a:t>©Copyright 2012 TRIBU ENERGIE Tous droits réservés</a:t>
            </a:r>
          </a:p>
        </p:txBody>
      </p:sp>
    </p:spTree>
  </p:cSld>
  <p:clrMap bg1="lt1" tx1="dk1" bg2="lt2" tx2="dk2" accent1="accent1" accent2="accent2" accent3="accent3" accent4="accent4" accent5="accent5" accent6="accent6" hlink="hlink" folHlink="folHlink"/>
  <p:sldLayoutIdLst>
    <p:sldLayoutId id="2147484218" r:id="rId1"/>
    <p:sldLayoutId id="2147484219" r:id="rId2"/>
    <p:sldLayoutId id="2147484220" r:id="rId3"/>
    <p:sldLayoutId id="2147484221" r:id="rId4"/>
    <p:sldLayoutId id="2147484222" r:id="rId5"/>
    <p:sldLayoutId id="2147484223" r:id="rId6"/>
    <p:sldLayoutId id="2147484224" r:id="rId7"/>
    <p:sldLayoutId id="2147484225" r:id="rId8"/>
    <p:sldLayoutId id="2147484226" r:id="rId9"/>
    <p:sldLayoutId id="2147484227" r:id="rId10"/>
    <p:sldLayoutId id="2147484228" r:id="rId11"/>
  </p:sldLayoutIdLst>
  <p:txStyles>
    <p:titleStyle>
      <a:lvl1pPr algn="ctr" rtl="0" eaLnBrk="0" fontAlgn="base" hangingPunct="0">
        <a:spcBef>
          <a:spcPct val="0"/>
        </a:spcBef>
        <a:spcAft>
          <a:spcPct val="0"/>
        </a:spcAft>
        <a:defRPr lang="fr-FR" sz="3600" b="1" kern="1200" dirty="0">
          <a:solidFill>
            <a:srgbClr val="2C1A9A"/>
          </a:solidFill>
          <a:latin typeface="+mj-lt"/>
          <a:ea typeface="+mj-ea"/>
          <a:cs typeface="+mj-cs"/>
        </a:defRPr>
      </a:lvl1pPr>
      <a:lvl2pPr algn="ctr" rtl="0" eaLnBrk="0" fontAlgn="base" hangingPunct="0">
        <a:spcBef>
          <a:spcPct val="0"/>
        </a:spcBef>
        <a:spcAft>
          <a:spcPct val="0"/>
        </a:spcAft>
        <a:defRPr sz="3600" b="1">
          <a:solidFill>
            <a:srgbClr val="2C1A9A"/>
          </a:solidFill>
          <a:latin typeface="Calibri" pitchFamily="34" charset="0"/>
        </a:defRPr>
      </a:lvl2pPr>
      <a:lvl3pPr algn="ctr" rtl="0" eaLnBrk="0" fontAlgn="base" hangingPunct="0">
        <a:spcBef>
          <a:spcPct val="0"/>
        </a:spcBef>
        <a:spcAft>
          <a:spcPct val="0"/>
        </a:spcAft>
        <a:defRPr sz="3600" b="1">
          <a:solidFill>
            <a:srgbClr val="2C1A9A"/>
          </a:solidFill>
          <a:latin typeface="Calibri" pitchFamily="34" charset="0"/>
        </a:defRPr>
      </a:lvl3pPr>
      <a:lvl4pPr algn="ctr" rtl="0" eaLnBrk="0" fontAlgn="base" hangingPunct="0">
        <a:spcBef>
          <a:spcPct val="0"/>
        </a:spcBef>
        <a:spcAft>
          <a:spcPct val="0"/>
        </a:spcAft>
        <a:defRPr sz="3600" b="1">
          <a:solidFill>
            <a:srgbClr val="2C1A9A"/>
          </a:solidFill>
          <a:latin typeface="Calibri" pitchFamily="34" charset="0"/>
        </a:defRPr>
      </a:lvl4pPr>
      <a:lvl5pPr algn="ctr" rtl="0" eaLnBrk="0" fontAlgn="base" hangingPunct="0">
        <a:spcBef>
          <a:spcPct val="0"/>
        </a:spcBef>
        <a:spcAft>
          <a:spcPct val="0"/>
        </a:spcAft>
        <a:defRPr sz="3600" b="1">
          <a:solidFill>
            <a:srgbClr val="2C1A9A"/>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Wingdings" pitchFamily="2" charset="2"/>
        <a:buChar char="ü"/>
        <a:defRPr sz="3200" kern="1200">
          <a:solidFill>
            <a:schemeClr val="tx1"/>
          </a:solidFill>
          <a:latin typeface="+mj-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j-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ZoneTexte 7"/>
          <p:cNvSpPr txBox="1">
            <a:spLocks noChangeArrowheads="1"/>
          </p:cNvSpPr>
          <p:nvPr/>
        </p:nvSpPr>
        <p:spPr bwMode="auto">
          <a:xfrm>
            <a:off x="1643042" y="1142984"/>
            <a:ext cx="6858031" cy="2554545"/>
          </a:xfrm>
          <a:prstGeom prst="rect">
            <a:avLst/>
          </a:prstGeom>
          <a:noFill/>
          <a:ln w="9525">
            <a:noFill/>
            <a:miter lim="800000"/>
            <a:headEnd/>
            <a:tailEnd/>
          </a:ln>
        </p:spPr>
        <p:txBody>
          <a:bodyPr wrap="square">
            <a:spAutoFit/>
          </a:bodyPr>
          <a:lstStyle/>
          <a:p>
            <a:pPr algn="ctr">
              <a:defRPr/>
            </a:pPr>
            <a:r>
              <a:rPr lang="fr-FR" sz="4000" b="1" dirty="0" smtClean="0">
                <a:solidFill>
                  <a:srgbClr val="2C1A9A"/>
                </a:solidFill>
                <a:latin typeface="+mj-lt"/>
                <a:cs typeface="Arial" charset="0"/>
              </a:rPr>
              <a:t>Evaluation du confort d’été en logement collectif dans le cadre de la RT2012</a:t>
            </a:r>
          </a:p>
          <a:p>
            <a:pPr algn="ctr">
              <a:defRPr/>
            </a:pPr>
            <a:endParaRPr lang="fr-FR" sz="4000" b="1" dirty="0" smtClean="0">
              <a:solidFill>
                <a:srgbClr val="2C1A9A"/>
              </a:solidFill>
              <a:latin typeface="+mj-lt"/>
              <a:cs typeface="Arial" charset="0"/>
            </a:endParaRPr>
          </a:p>
        </p:txBody>
      </p:sp>
      <p:sp>
        <p:nvSpPr>
          <p:cNvPr id="23558" name="Espace réservé du numéro de diapositive 7"/>
          <p:cNvSpPr>
            <a:spLocks noGrp="1"/>
          </p:cNvSpPr>
          <p:nvPr>
            <p:ph type="sldNum" sz="quarter" idx="12"/>
          </p:nvPr>
        </p:nvSpPr>
        <p:spPr/>
        <p:txBody>
          <a:bodyPr/>
          <a:lstStyle/>
          <a:p>
            <a:pPr>
              <a:defRPr/>
            </a:pPr>
            <a:fld id="{3FEBFD46-1D53-4AEC-9C85-00A5C7C0DC40}" type="slidenum">
              <a:rPr lang="fr-FR" smtClean="0"/>
              <a:pPr>
                <a:defRPr/>
              </a:pPr>
              <a:t>1</a:t>
            </a:fld>
            <a:endParaRPr lang="fr-FR" dirty="0" smtClean="0"/>
          </a:p>
        </p:txBody>
      </p:sp>
      <p:sp>
        <p:nvSpPr>
          <p:cNvPr id="3076" name="ZoneTexte 5"/>
          <p:cNvSpPr txBox="1">
            <a:spLocks noChangeArrowheads="1"/>
          </p:cNvSpPr>
          <p:nvPr/>
        </p:nvSpPr>
        <p:spPr bwMode="auto">
          <a:xfrm>
            <a:off x="0" y="6550025"/>
            <a:ext cx="2786063" cy="307975"/>
          </a:xfrm>
          <a:prstGeom prst="rect">
            <a:avLst/>
          </a:prstGeom>
          <a:noFill/>
          <a:ln w="9525">
            <a:noFill/>
            <a:miter lim="800000"/>
            <a:headEnd/>
            <a:tailEnd/>
          </a:ln>
        </p:spPr>
        <p:txBody>
          <a:bodyPr>
            <a:spAutoFit/>
          </a:bodyPr>
          <a:lstStyle/>
          <a:p>
            <a:r>
              <a:rPr lang="fr-FR" sz="1400" b="1">
                <a:solidFill>
                  <a:srgbClr val="00B050"/>
                </a:solidFill>
                <a:latin typeface="Arial" charset="0"/>
                <a:cs typeface="Arial" charset="0"/>
              </a:rPr>
              <a:t>Membre fondateur de</a:t>
            </a:r>
          </a:p>
        </p:txBody>
      </p:sp>
      <p:pic>
        <p:nvPicPr>
          <p:cNvPr id="3077" name="Image 6" descr="logoPI2.JPG"/>
          <p:cNvPicPr>
            <a:picLocks noChangeAspect="1"/>
          </p:cNvPicPr>
          <p:nvPr/>
        </p:nvPicPr>
        <p:blipFill>
          <a:blip r:embed="rId3" cstate="print"/>
          <a:srcRect/>
          <a:stretch>
            <a:fillRect/>
          </a:stretch>
        </p:blipFill>
        <p:spPr bwMode="auto">
          <a:xfrm>
            <a:off x="2071688" y="5715000"/>
            <a:ext cx="1670050" cy="1143000"/>
          </a:xfrm>
          <a:prstGeom prst="rect">
            <a:avLst/>
          </a:prstGeom>
          <a:noFill/>
          <a:ln w="9525">
            <a:noFill/>
            <a:miter lim="800000"/>
            <a:headEnd/>
            <a:tailEnd/>
          </a:ln>
        </p:spPr>
      </p:pic>
      <p:sp>
        <p:nvSpPr>
          <p:cNvPr id="6" name="ZoneTexte 5"/>
          <p:cNvSpPr txBox="1"/>
          <p:nvPr/>
        </p:nvSpPr>
        <p:spPr>
          <a:xfrm>
            <a:off x="2267744" y="4149080"/>
            <a:ext cx="6192688" cy="1015663"/>
          </a:xfrm>
          <a:prstGeom prst="rect">
            <a:avLst/>
          </a:prstGeom>
          <a:noFill/>
        </p:spPr>
        <p:txBody>
          <a:bodyPr wrap="square" rtlCol="0">
            <a:spAutoFit/>
          </a:bodyPr>
          <a:lstStyle/>
          <a:p>
            <a:pPr algn="ctr"/>
            <a:r>
              <a:rPr lang="fr-FR" dirty="0" smtClean="0">
                <a:latin typeface="+mn-lt"/>
              </a:rPr>
              <a:t>Collectif « Isolons la Terre Contre le CO2</a:t>
            </a:r>
          </a:p>
          <a:p>
            <a:pPr algn="ctr"/>
            <a:endParaRPr lang="fr-FR" sz="1800" dirty="0">
              <a:latin typeface="+mn-lt"/>
            </a:endParaRPr>
          </a:p>
          <a:p>
            <a:pPr algn="ctr"/>
            <a:r>
              <a:rPr lang="fr-FR" sz="1800" dirty="0" smtClean="0">
                <a:latin typeface="+mn-lt"/>
              </a:rPr>
              <a:t>22/11/2013</a:t>
            </a:r>
            <a:endParaRPr lang="fr-FR" sz="1800" dirty="0">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Prestations de base</a:t>
            </a:r>
            <a:endParaRPr lang="fr-FR" dirty="0"/>
          </a:p>
        </p:txBody>
      </p:sp>
      <p:graphicFrame>
        <p:nvGraphicFramePr>
          <p:cNvPr id="4" name="Espace réservé du contenu 3"/>
          <p:cNvGraphicFramePr>
            <a:graphicFrameLocks noGrp="1"/>
          </p:cNvGraphicFramePr>
          <p:nvPr>
            <p:ph idx="1"/>
          </p:nvPr>
        </p:nvGraphicFramePr>
        <p:xfrm>
          <a:off x="611560" y="1196752"/>
          <a:ext cx="8352927" cy="5241402"/>
        </p:xfrm>
        <a:graphic>
          <a:graphicData uri="http://schemas.openxmlformats.org/drawingml/2006/table">
            <a:tbl>
              <a:tblPr/>
              <a:tblGrid>
                <a:gridCol w="1152128"/>
                <a:gridCol w="3456384"/>
                <a:gridCol w="3744415"/>
              </a:tblGrid>
              <a:tr h="1308590">
                <a:tc rowSpan="3">
                  <a:txBody>
                    <a:bodyPr/>
                    <a:lstStyle/>
                    <a:p>
                      <a:pPr algn="ctr">
                        <a:spcBef>
                          <a:spcPts val="300"/>
                        </a:spcBef>
                        <a:spcAft>
                          <a:spcPts val="300"/>
                        </a:spcAft>
                      </a:pPr>
                      <a:r>
                        <a:rPr lang="fr-FR" sz="1050" dirty="0">
                          <a:latin typeface="Calibri"/>
                          <a:ea typeface="Times New Roman"/>
                          <a:cs typeface="Times New Roman"/>
                        </a:rPr>
                        <a:t/>
                      </a:r>
                      <a:br>
                        <a:rPr lang="fr-FR" sz="1050" dirty="0">
                          <a:latin typeface="Calibri"/>
                          <a:ea typeface="Times New Roman"/>
                          <a:cs typeface="Times New Roman"/>
                        </a:rPr>
                      </a:br>
                      <a:r>
                        <a:rPr lang="fr-FR" sz="1050" b="1" dirty="0">
                          <a:latin typeface="Calibri"/>
                          <a:ea typeface="Times New Roman"/>
                          <a:cs typeface="Times New Roman"/>
                        </a:rPr>
                        <a:t>Parois opaques</a:t>
                      </a:r>
                      <a:endParaRPr lang="fr-FR" sz="1050" dirty="0">
                        <a:latin typeface="Calibri"/>
                        <a:ea typeface="Times New Roman"/>
                        <a:cs typeface="Times New Roman"/>
                      </a:endParaRPr>
                    </a:p>
                  </a:txBody>
                  <a:tcPr marL="2598" marR="2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Bef>
                          <a:spcPts val="300"/>
                        </a:spcBef>
                        <a:spcAft>
                          <a:spcPts val="300"/>
                        </a:spcAft>
                      </a:pPr>
                      <a:r>
                        <a:rPr lang="fr-FR" sz="1050" b="1" dirty="0">
                          <a:latin typeface="Calibri"/>
                          <a:ea typeface="Times New Roman"/>
                          <a:cs typeface="Times New Roman"/>
                        </a:rPr>
                        <a:t>Parois verticales</a:t>
                      </a:r>
                      <a:endParaRPr lang="fr-FR" sz="1050" dirty="0">
                        <a:latin typeface="Calibri"/>
                        <a:ea typeface="Times New Roman"/>
                        <a:cs typeface="Times New Roman"/>
                      </a:endParaRPr>
                    </a:p>
                  </a:txBody>
                  <a:tcPr marL="2598" marR="2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spcBef>
                          <a:spcPts val="300"/>
                        </a:spcBef>
                        <a:spcAft>
                          <a:spcPts val="300"/>
                        </a:spcAft>
                      </a:pPr>
                      <a:r>
                        <a:rPr lang="fr-FR" sz="1050" i="1" dirty="0">
                          <a:latin typeface="Calibri"/>
                          <a:ea typeface="Times New Roman"/>
                          <a:cs typeface="Times New Roman"/>
                        </a:rPr>
                        <a:t>Base : Isolation par l’extérieur</a:t>
                      </a:r>
                      <a:endParaRPr lang="fr-FR" sz="1050" dirty="0">
                        <a:latin typeface="Calibri"/>
                        <a:ea typeface="Times New Roman"/>
                        <a:cs typeface="Times New Roman"/>
                      </a:endParaRPr>
                    </a:p>
                    <a:p>
                      <a:pPr algn="ctr">
                        <a:spcBef>
                          <a:spcPts val="300"/>
                        </a:spcBef>
                        <a:spcAft>
                          <a:spcPts val="300"/>
                        </a:spcAft>
                      </a:pPr>
                      <a:r>
                        <a:rPr lang="fr-FR" sz="1050" dirty="0">
                          <a:latin typeface="Calibri"/>
                          <a:ea typeface="Times New Roman"/>
                          <a:cs typeface="Times New Roman"/>
                        </a:rPr>
                        <a:t>0,8 cm de parement en ciment </a:t>
                      </a:r>
                    </a:p>
                    <a:p>
                      <a:pPr algn="ctr">
                        <a:spcBef>
                          <a:spcPts val="300"/>
                        </a:spcBef>
                        <a:spcAft>
                          <a:spcPts val="300"/>
                        </a:spcAft>
                      </a:pPr>
                      <a:r>
                        <a:rPr lang="fr-FR" sz="1050" dirty="0">
                          <a:latin typeface="Calibri"/>
                          <a:ea typeface="Times New Roman"/>
                          <a:cs typeface="Times New Roman"/>
                        </a:rPr>
                        <a:t>14 cm </a:t>
                      </a:r>
                      <a:r>
                        <a:rPr lang="fr-FR" sz="1050" dirty="0">
                          <a:latin typeface="Calibri"/>
                          <a:ea typeface="Times New Roman"/>
                          <a:cs typeface="Arial"/>
                        </a:rPr>
                        <a:t>d’isolant : λ=0.032 W/</a:t>
                      </a:r>
                      <a:r>
                        <a:rPr lang="fr-FR" sz="1050" dirty="0" err="1">
                          <a:latin typeface="Calibri"/>
                          <a:ea typeface="Times New Roman"/>
                          <a:cs typeface="Arial"/>
                        </a:rPr>
                        <a:t>m².K</a:t>
                      </a:r>
                      <a:r>
                        <a:rPr lang="fr-FR" sz="1050" dirty="0">
                          <a:latin typeface="Calibri"/>
                          <a:ea typeface="Times New Roman"/>
                          <a:cs typeface="Arial"/>
                        </a:rPr>
                        <a:t> ; ρ=46 kg/m3 ; Cp=1000 J/(</a:t>
                      </a:r>
                      <a:r>
                        <a:rPr lang="fr-FR" sz="1050" dirty="0" err="1">
                          <a:latin typeface="Calibri"/>
                          <a:ea typeface="Times New Roman"/>
                          <a:cs typeface="Arial"/>
                        </a:rPr>
                        <a:t>kg.K</a:t>
                      </a:r>
                      <a:r>
                        <a:rPr lang="fr-FR" sz="1050" dirty="0">
                          <a:latin typeface="Calibri"/>
                          <a:ea typeface="Times New Roman"/>
                          <a:cs typeface="Arial"/>
                        </a:rPr>
                        <a:t>)</a:t>
                      </a:r>
                      <a:endParaRPr lang="fr-FR" sz="1050" dirty="0">
                        <a:latin typeface="Calibri"/>
                        <a:ea typeface="Times New Roman"/>
                        <a:cs typeface="Times New Roman"/>
                      </a:endParaRPr>
                    </a:p>
                    <a:p>
                      <a:pPr algn="ctr">
                        <a:spcBef>
                          <a:spcPts val="300"/>
                        </a:spcBef>
                        <a:spcAft>
                          <a:spcPts val="300"/>
                        </a:spcAft>
                      </a:pPr>
                      <a:r>
                        <a:rPr lang="fr-FR" sz="1050" dirty="0">
                          <a:latin typeface="Calibri"/>
                          <a:ea typeface="Times New Roman"/>
                          <a:cs typeface="Times New Roman"/>
                        </a:rPr>
                        <a:t>18 cm de béton banché</a:t>
                      </a:r>
                    </a:p>
                    <a:p>
                      <a:pPr algn="ctr">
                        <a:spcBef>
                          <a:spcPts val="300"/>
                        </a:spcBef>
                        <a:spcAft>
                          <a:spcPts val="300"/>
                        </a:spcAft>
                      </a:pPr>
                      <a:r>
                        <a:rPr lang="fr-FR" sz="1050" dirty="0">
                          <a:latin typeface="Calibri"/>
                          <a:ea typeface="Times New Roman"/>
                          <a:cs typeface="Times New Roman"/>
                        </a:rPr>
                        <a:t>U =0,245W/</a:t>
                      </a:r>
                      <a:r>
                        <a:rPr lang="fr-FR" sz="1050" dirty="0" err="1">
                          <a:latin typeface="Calibri"/>
                          <a:ea typeface="Times New Roman"/>
                          <a:cs typeface="Times New Roman"/>
                        </a:rPr>
                        <a:t>m².K</a:t>
                      </a:r>
                      <a:endParaRPr lang="fr-FR" sz="1050" dirty="0">
                        <a:latin typeface="Calibri"/>
                        <a:ea typeface="Times New Roman"/>
                        <a:cs typeface="Times New Roman"/>
                      </a:endParaRPr>
                    </a:p>
                    <a:p>
                      <a:pPr algn="ctr">
                        <a:spcBef>
                          <a:spcPts val="300"/>
                        </a:spcBef>
                        <a:spcAft>
                          <a:spcPts val="300"/>
                        </a:spcAft>
                      </a:pPr>
                      <a:r>
                        <a:rPr lang="fr-FR" sz="1050" dirty="0">
                          <a:latin typeface="Calibri"/>
                          <a:ea typeface="Times New Roman"/>
                          <a:cs typeface="Times New Roman"/>
                        </a:rPr>
                        <a:t>Couleur façade, </a:t>
                      </a:r>
                      <a:r>
                        <a:rPr lang="fr-FR" sz="1050" dirty="0" err="1">
                          <a:latin typeface="Calibri"/>
                          <a:ea typeface="Times New Roman"/>
                          <a:cs typeface="Times New Roman"/>
                        </a:rPr>
                        <a:t>coef</a:t>
                      </a:r>
                      <a:r>
                        <a:rPr lang="fr-FR" sz="1050" dirty="0">
                          <a:latin typeface="Calibri"/>
                          <a:ea typeface="Times New Roman"/>
                          <a:cs typeface="Times New Roman"/>
                        </a:rPr>
                        <a:t> </a:t>
                      </a:r>
                      <a:r>
                        <a:rPr lang="fr-FR" sz="1050" dirty="0">
                          <a:latin typeface="Arial"/>
                          <a:ea typeface="Times New Roman"/>
                          <a:cs typeface="Times New Roman"/>
                        </a:rPr>
                        <a:t>α</a:t>
                      </a:r>
                      <a:r>
                        <a:rPr lang="fr-FR" sz="1050" dirty="0">
                          <a:latin typeface="Calibri"/>
                          <a:ea typeface="Times New Roman"/>
                          <a:cs typeface="Times New Roman"/>
                        </a:rPr>
                        <a:t>=0,6</a:t>
                      </a:r>
                    </a:p>
                  </a:txBody>
                  <a:tcPr marL="2598" marR="2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891905">
                <a:tc vMerge="1">
                  <a:txBody>
                    <a:bodyPr/>
                    <a:lstStyle/>
                    <a:p>
                      <a:endParaRPr lang="fr-FR"/>
                    </a:p>
                  </a:txBody>
                  <a:tcPr/>
                </a:tc>
                <a:tc>
                  <a:txBody>
                    <a:bodyPr/>
                    <a:lstStyle/>
                    <a:p>
                      <a:pPr algn="ctr">
                        <a:spcBef>
                          <a:spcPts val="300"/>
                        </a:spcBef>
                        <a:spcAft>
                          <a:spcPts val="300"/>
                        </a:spcAft>
                      </a:pPr>
                      <a:r>
                        <a:rPr lang="fr-FR" sz="1050" b="1" dirty="0">
                          <a:latin typeface="Calibri"/>
                          <a:ea typeface="Times New Roman"/>
                          <a:cs typeface="Times New Roman"/>
                        </a:rPr>
                        <a:t>Plancher Haut (toiture terrasse)</a:t>
                      </a:r>
                      <a:endParaRPr lang="fr-FR" sz="1050" dirty="0">
                        <a:latin typeface="Calibri"/>
                        <a:ea typeface="Times New Roman"/>
                        <a:cs typeface="Times New Roman"/>
                      </a:endParaRPr>
                    </a:p>
                  </a:txBody>
                  <a:tcPr marL="2598" marR="2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spcBef>
                          <a:spcPts val="300"/>
                        </a:spcBef>
                        <a:spcAft>
                          <a:spcPts val="300"/>
                        </a:spcAft>
                      </a:pPr>
                      <a:r>
                        <a:rPr lang="fr-FR" sz="1050" dirty="0">
                          <a:latin typeface="Calibri"/>
                          <a:ea typeface="Times New Roman"/>
                          <a:cs typeface="Times New Roman"/>
                        </a:rPr>
                        <a:t>15 cm </a:t>
                      </a:r>
                      <a:r>
                        <a:rPr lang="fr-FR" sz="1050" dirty="0">
                          <a:latin typeface="Calibri"/>
                          <a:ea typeface="Times New Roman"/>
                          <a:cs typeface="Arial"/>
                        </a:rPr>
                        <a:t>d’isolant : λ=0.029 W/</a:t>
                      </a:r>
                      <a:r>
                        <a:rPr lang="fr-FR" sz="1050" dirty="0" err="1">
                          <a:latin typeface="Calibri"/>
                          <a:ea typeface="Times New Roman"/>
                          <a:cs typeface="Arial"/>
                        </a:rPr>
                        <a:t>m².K</a:t>
                      </a:r>
                      <a:r>
                        <a:rPr lang="fr-FR" sz="1050" dirty="0">
                          <a:latin typeface="Calibri"/>
                          <a:ea typeface="Times New Roman"/>
                          <a:cs typeface="Arial"/>
                        </a:rPr>
                        <a:t> ; ρ=27 kg/m3 ; Cp=1400 J/(</a:t>
                      </a:r>
                      <a:r>
                        <a:rPr lang="fr-FR" sz="1050" dirty="0" err="1">
                          <a:latin typeface="Calibri"/>
                          <a:ea typeface="Times New Roman"/>
                          <a:cs typeface="Arial"/>
                        </a:rPr>
                        <a:t>kg.K</a:t>
                      </a:r>
                      <a:r>
                        <a:rPr lang="fr-FR" sz="1050" dirty="0">
                          <a:latin typeface="Calibri"/>
                          <a:ea typeface="Times New Roman"/>
                          <a:cs typeface="Arial"/>
                        </a:rPr>
                        <a:t>)</a:t>
                      </a:r>
                      <a:endParaRPr lang="fr-FR" sz="1050" dirty="0">
                        <a:latin typeface="Calibri"/>
                        <a:ea typeface="Times New Roman"/>
                        <a:cs typeface="Times New Roman"/>
                      </a:endParaRPr>
                    </a:p>
                    <a:p>
                      <a:pPr algn="ctr">
                        <a:spcBef>
                          <a:spcPts val="300"/>
                        </a:spcBef>
                        <a:spcAft>
                          <a:spcPts val="300"/>
                        </a:spcAft>
                      </a:pPr>
                      <a:r>
                        <a:rPr lang="fr-FR" sz="1050" dirty="0">
                          <a:latin typeface="Calibri"/>
                          <a:ea typeface="Times New Roman"/>
                          <a:cs typeface="Times New Roman"/>
                        </a:rPr>
                        <a:t>20cm de béton banché</a:t>
                      </a:r>
                    </a:p>
                    <a:p>
                      <a:pPr algn="ctr">
                        <a:spcBef>
                          <a:spcPts val="300"/>
                        </a:spcBef>
                        <a:spcAft>
                          <a:spcPts val="300"/>
                        </a:spcAft>
                      </a:pPr>
                      <a:r>
                        <a:rPr lang="fr-FR" sz="1050" dirty="0">
                          <a:latin typeface="Calibri"/>
                          <a:ea typeface="Times New Roman"/>
                          <a:cs typeface="Times New Roman"/>
                        </a:rPr>
                        <a:t>U = 0,165 W/</a:t>
                      </a:r>
                      <a:r>
                        <a:rPr lang="fr-FR" sz="1050" dirty="0" err="1">
                          <a:latin typeface="Calibri"/>
                          <a:ea typeface="Times New Roman"/>
                          <a:cs typeface="Times New Roman"/>
                        </a:rPr>
                        <a:t>m².K</a:t>
                      </a:r>
                      <a:endParaRPr lang="fr-FR" sz="1050" dirty="0">
                        <a:latin typeface="Calibri"/>
                        <a:ea typeface="Times New Roman"/>
                        <a:cs typeface="Times New Roman"/>
                      </a:endParaRPr>
                    </a:p>
                    <a:p>
                      <a:pPr algn="ctr">
                        <a:spcBef>
                          <a:spcPts val="300"/>
                        </a:spcBef>
                        <a:spcAft>
                          <a:spcPts val="300"/>
                        </a:spcAft>
                      </a:pPr>
                      <a:r>
                        <a:rPr lang="fr-FR" sz="1050" dirty="0">
                          <a:latin typeface="Calibri"/>
                          <a:ea typeface="Times New Roman"/>
                          <a:cs typeface="Times New Roman"/>
                        </a:rPr>
                        <a:t>Couleur toiture, </a:t>
                      </a:r>
                      <a:r>
                        <a:rPr lang="fr-FR" sz="1050" dirty="0" err="1">
                          <a:latin typeface="Calibri"/>
                          <a:ea typeface="Times New Roman"/>
                          <a:cs typeface="Times New Roman"/>
                        </a:rPr>
                        <a:t>coef</a:t>
                      </a:r>
                      <a:r>
                        <a:rPr lang="fr-FR" sz="1050" dirty="0">
                          <a:latin typeface="Calibri"/>
                          <a:ea typeface="Times New Roman"/>
                          <a:cs typeface="Times New Roman"/>
                        </a:rPr>
                        <a:t> </a:t>
                      </a:r>
                      <a:r>
                        <a:rPr lang="fr-FR" sz="1050" dirty="0">
                          <a:latin typeface="Arial"/>
                          <a:ea typeface="Times New Roman"/>
                          <a:cs typeface="Times New Roman"/>
                        </a:rPr>
                        <a:t>α</a:t>
                      </a:r>
                      <a:r>
                        <a:rPr lang="fr-FR" sz="1050" dirty="0">
                          <a:latin typeface="Calibri"/>
                          <a:ea typeface="Times New Roman"/>
                          <a:cs typeface="Times New Roman"/>
                        </a:rPr>
                        <a:t>=0,8</a:t>
                      </a:r>
                    </a:p>
                  </a:txBody>
                  <a:tcPr marL="2598" marR="2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14757">
                <a:tc vMerge="1">
                  <a:txBody>
                    <a:bodyPr/>
                    <a:lstStyle/>
                    <a:p>
                      <a:endParaRPr lang="fr-FR"/>
                    </a:p>
                  </a:txBody>
                  <a:tcPr/>
                </a:tc>
                <a:tc>
                  <a:txBody>
                    <a:bodyPr/>
                    <a:lstStyle/>
                    <a:p>
                      <a:pPr algn="ctr">
                        <a:spcBef>
                          <a:spcPts val="300"/>
                        </a:spcBef>
                        <a:spcAft>
                          <a:spcPts val="300"/>
                        </a:spcAft>
                      </a:pPr>
                      <a:r>
                        <a:rPr lang="fr-FR" sz="1050" b="1" dirty="0">
                          <a:latin typeface="Calibri"/>
                          <a:ea typeface="Times New Roman"/>
                          <a:cs typeface="Times New Roman"/>
                        </a:rPr>
                        <a:t>Plancher Bas (sur cave)</a:t>
                      </a:r>
                      <a:endParaRPr lang="fr-FR" sz="1050" dirty="0">
                        <a:latin typeface="Calibri"/>
                        <a:ea typeface="Times New Roman"/>
                        <a:cs typeface="Times New Roman"/>
                      </a:endParaRPr>
                    </a:p>
                  </a:txBody>
                  <a:tcPr marL="2598" marR="2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spcBef>
                          <a:spcPts val="300"/>
                        </a:spcBef>
                        <a:spcAft>
                          <a:spcPts val="300"/>
                        </a:spcAft>
                      </a:pPr>
                      <a:r>
                        <a:rPr lang="fr-FR" sz="1050" dirty="0">
                          <a:latin typeface="Calibri"/>
                          <a:ea typeface="Times New Roman"/>
                          <a:cs typeface="Times New Roman"/>
                        </a:rPr>
                        <a:t>20 cm de Dalle de Béton</a:t>
                      </a:r>
                    </a:p>
                    <a:p>
                      <a:pPr algn="ctr">
                        <a:spcBef>
                          <a:spcPts val="300"/>
                        </a:spcBef>
                        <a:spcAft>
                          <a:spcPts val="300"/>
                        </a:spcAft>
                      </a:pPr>
                      <a:r>
                        <a:rPr lang="fr-FR" sz="1050" dirty="0">
                          <a:latin typeface="Calibri"/>
                          <a:ea typeface="Times New Roman"/>
                          <a:cs typeface="Times New Roman"/>
                        </a:rPr>
                        <a:t>12 cm </a:t>
                      </a:r>
                      <a:r>
                        <a:rPr lang="fr-FR" sz="1050" dirty="0">
                          <a:latin typeface="Calibri"/>
                          <a:ea typeface="Times New Roman"/>
                          <a:cs typeface="Arial"/>
                        </a:rPr>
                        <a:t>d’isolant : λ=0.040 W/</a:t>
                      </a:r>
                      <a:r>
                        <a:rPr lang="fr-FR" sz="1050" dirty="0" err="1">
                          <a:latin typeface="Calibri"/>
                          <a:ea typeface="Times New Roman"/>
                          <a:cs typeface="Arial"/>
                        </a:rPr>
                        <a:t>m².K</a:t>
                      </a:r>
                      <a:r>
                        <a:rPr lang="fr-FR" sz="1050" dirty="0">
                          <a:latin typeface="Calibri"/>
                          <a:ea typeface="Times New Roman"/>
                          <a:cs typeface="Arial"/>
                        </a:rPr>
                        <a:t> ; ρ=56 kg/m3 ; Cp=710 J/(</a:t>
                      </a:r>
                      <a:r>
                        <a:rPr lang="fr-FR" sz="1050" dirty="0" err="1">
                          <a:latin typeface="Calibri"/>
                          <a:ea typeface="Times New Roman"/>
                          <a:cs typeface="Arial"/>
                        </a:rPr>
                        <a:t>kg.K</a:t>
                      </a:r>
                      <a:r>
                        <a:rPr lang="fr-FR" sz="1050" dirty="0">
                          <a:latin typeface="Calibri"/>
                          <a:ea typeface="Times New Roman"/>
                          <a:cs typeface="Arial"/>
                        </a:rPr>
                        <a:t>)</a:t>
                      </a:r>
                      <a:endParaRPr lang="fr-FR" sz="1050" dirty="0">
                        <a:latin typeface="Calibri"/>
                        <a:ea typeface="Times New Roman"/>
                        <a:cs typeface="Times New Roman"/>
                      </a:endParaRPr>
                    </a:p>
                    <a:p>
                      <a:pPr algn="ctr">
                        <a:spcBef>
                          <a:spcPts val="300"/>
                        </a:spcBef>
                        <a:spcAft>
                          <a:spcPts val="300"/>
                        </a:spcAft>
                      </a:pPr>
                      <a:r>
                        <a:rPr lang="fr-FR" sz="1050" dirty="0">
                          <a:latin typeface="Calibri"/>
                          <a:ea typeface="Times New Roman"/>
                          <a:cs typeface="Times New Roman"/>
                        </a:rPr>
                        <a:t>U = 0,304 W/</a:t>
                      </a:r>
                      <a:r>
                        <a:rPr lang="fr-FR" sz="1050" dirty="0" err="1">
                          <a:latin typeface="Calibri"/>
                          <a:ea typeface="Times New Roman"/>
                          <a:cs typeface="Times New Roman"/>
                        </a:rPr>
                        <a:t>m².K</a:t>
                      </a:r>
                      <a:endParaRPr lang="fr-FR" sz="1050" dirty="0">
                        <a:latin typeface="Calibri"/>
                        <a:ea typeface="Times New Roman"/>
                        <a:cs typeface="Times New Roman"/>
                      </a:endParaRPr>
                    </a:p>
                  </a:txBody>
                  <a:tcPr marL="2598" marR="2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92858">
                <a:tc>
                  <a:txBody>
                    <a:bodyPr/>
                    <a:lstStyle/>
                    <a:p>
                      <a:pPr algn="ctr">
                        <a:spcBef>
                          <a:spcPts val="300"/>
                        </a:spcBef>
                        <a:spcAft>
                          <a:spcPts val="300"/>
                        </a:spcAft>
                      </a:pPr>
                      <a:r>
                        <a:rPr lang="fr-FR" sz="1050" b="1" dirty="0">
                          <a:latin typeface="Calibri"/>
                          <a:ea typeface="Times New Roman"/>
                          <a:cs typeface="Times New Roman"/>
                        </a:rPr>
                        <a:t>Parois Vitrées</a:t>
                      </a:r>
                      <a:endParaRPr lang="fr-FR" sz="1050" dirty="0">
                        <a:latin typeface="Calibri"/>
                        <a:ea typeface="Times New Roman"/>
                        <a:cs typeface="Times New Roman"/>
                      </a:endParaRPr>
                    </a:p>
                  </a:txBody>
                  <a:tcPr marL="2598" marR="2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gridSpan="2">
                  <a:txBody>
                    <a:bodyPr/>
                    <a:lstStyle/>
                    <a:p>
                      <a:pPr algn="ctr">
                        <a:spcBef>
                          <a:spcPts val="300"/>
                        </a:spcBef>
                        <a:spcAft>
                          <a:spcPts val="300"/>
                        </a:spcAft>
                      </a:pPr>
                      <a:r>
                        <a:rPr lang="fr-FR" sz="1050" i="1" dirty="0">
                          <a:latin typeface="Calibri"/>
                          <a:ea typeface="Times New Roman"/>
                          <a:cs typeface="Times New Roman"/>
                        </a:rPr>
                        <a:t>Base : Double vitrage 4/16argon/4</a:t>
                      </a:r>
                      <a:endParaRPr lang="fr-FR" sz="1050" dirty="0">
                        <a:latin typeface="Calibri"/>
                        <a:ea typeface="Times New Roman"/>
                        <a:cs typeface="Times New Roman"/>
                      </a:endParaRPr>
                    </a:p>
                    <a:p>
                      <a:pPr algn="ctr">
                        <a:spcBef>
                          <a:spcPts val="300"/>
                        </a:spcBef>
                        <a:spcAft>
                          <a:spcPts val="300"/>
                        </a:spcAft>
                      </a:pPr>
                      <a:r>
                        <a:rPr lang="fr-FR" sz="1050" dirty="0" err="1">
                          <a:latin typeface="Calibri"/>
                          <a:ea typeface="Times New Roman"/>
                          <a:cs typeface="Times New Roman"/>
                        </a:rPr>
                        <a:t>Uw</a:t>
                      </a:r>
                      <a:r>
                        <a:rPr lang="fr-FR" sz="1050" dirty="0">
                          <a:latin typeface="Calibri"/>
                          <a:ea typeface="Times New Roman"/>
                          <a:cs typeface="Times New Roman"/>
                        </a:rPr>
                        <a:t> = 1,5</a:t>
                      </a:r>
                    </a:p>
                    <a:p>
                      <a:pPr algn="ctr">
                        <a:spcBef>
                          <a:spcPts val="300"/>
                        </a:spcBef>
                        <a:spcAft>
                          <a:spcPts val="300"/>
                        </a:spcAft>
                      </a:pPr>
                      <a:r>
                        <a:rPr lang="en-US" sz="1050" dirty="0">
                          <a:latin typeface="Calibri"/>
                          <a:ea typeface="Times New Roman"/>
                          <a:cs typeface="Times New Roman"/>
                        </a:rPr>
                        <a:t>Sw1_e=0,45 // Sw2_e=0,09 // Sw3_e=0</a:t>
                      </a:r>
                      <a:endParaRPr lang="fr-FR" sz="1050" dirty="0">
                        <a:latin typeface="Calibri"/>
                        <a:ea typeface="Times New Roman"/>
                        <a:cs typeface="Times New Roman"/>
                      </a:endParaRPr>
                    </a:p>
                    <a:p>
                      <a:pPr algn="ctr">
                        <a:spcBef>
                          <a:spcPts val="300"/>
                        </a:spcBef>
                        <a:spcAft>
                          <a:spcPts val="300"/>
                        </a:spcAft>
                      </a:pPr>
                      <a:r>
                        <a:rPr lang="en-US" sz="1050" dirty="0" err="1">
                          <a:latin typeface="Calibri"/>
                          <a:ea typeface="Times New Roman"/>
                          <a:cs typeface="Times New Roman"/>
                        </a:rPr>
                        <a:t>Tli_sp</a:t>
                      </a:r>
                      <a:r>
                        <a:rPr lang="en-US" sz="1050" dirty="0">
                          <a:latin typeface="Calibri"/>
                          <a:ea typeface="Times New Roman"/>
                          <a:cs typeface="Times New Roman"/>
                        </a:rPr>
                        <a:t>=0,55 // </a:t>
                      </a:r>
                      <a:r>
                        <a:rPr lang="en-US" sz="1050" dirty="0" err="1">
                          <a:latin typeface="Calibri"/>
                          <a:ea typeface="Times New Roman"/>
                          <a:cs typeface="Times New Roman"/>
                        </a:rPr>
                        <a:t>Tlid_sp</a:t>
                      </a:r>
                      <a:r>
                        <a:rPr lang="en-US" sz="1050" dirty="0">
                          <a:latin typeface="Calibri"/>
                          <a:ea typeface="Times New Roman"/>
                          <a:cs typeface="Times New Roman"/>
                        </a:rPr>
                        <a:t>=0</a:t>
                      </a:r>
                      <a:endParaRPr lang="fr-FR" sz="1050" dirty="0">
                        <a:latin typeface="Calibri"/>
                        <a:ea typeface="Times New Roman"/>
                        <a:cs typeface="Times New Roman"/>
                      </a:endParaRPr>
                    </a:p>
                  </a:txBody>
                  <a:tcPr marL="2598" marR="2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r-FR"/>
                    </a:p>
                  </a:txBody>
                  <a:tcPr/>
                </a:tc>
              </a:tr>
              <a:tr h="792858">
                <a:tc>
                  <a:txBody>
                    <a:bodyPr/>
                    <a:lstStyle/>
                    <a:p>
                      <a:pPr algn="ctr">
                        <a:spcBef>
                          <a:spcPts val="300"/>
                        </a:spcBef>
                        <a:spcAft>
                          <a:spcPts val="300"/>
                        </a:spcAft>
                      </a:pPr>
                      <a:r>
                        <a:rPr lang="fr-FR" sz="1050" b="1" dirty="0">
                          <a:latin typeface="Calibri"/>
                          <a:ea typeface="Times New Roman"/>
                          <a:cs typeface="Times New Roman"/>
                        </a:rPr>
                        <a:t>Protections solaires</a:t>
                      </a:r>
                      <a:endParaRPr lang="fr-FR" sz="1050" dirty="0">
                        <a:latin typeface="Calibri"/>
                        <a:ea typeface="Times New Roman"/>
                        <a:cs typeface="Times New Roman"/>
                      </a:endParaRPr>
                    </a:p>
                  </a:txBody>
                  <a:tcPr marL="2598" marR="2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gridSpan="2">
                  <a:txBody>
                    <a:bodyPr/>
                    <a:lstStyle/>
                    <a:p>
                      <a:pPr algn="ctr">
                        <a:spcBef>
                          <a:spcPts val="300"/>
                        </a:spcBef>
                        <a:spcAft>
                          <a:spcPts val="300"/>
                        </a:spcAft>
                      </a:pPr>
                      <a:r>
                        <a:rPr lang="fr-FR" sz="1050" dirty="0">
                          <a:latin typeface="Calibri"/>
                          <a:ea typeface="Times New Roman"/>
                          <a:cs typeface="Times New Roman"/>
                        </a:rPr>
                        <a:t>Volets battant </a:t>
                      </a:r>
                      <a:r>
                        <a:rPr lang="fr-FR" sz="1050" dirty="0" smtClean="0">
                          <a:latin typeface="Calibri"/>
                          <a:ea typeface="Times New Roman"/>
                          <a:cs typeface="Times New Roman"/>
                        </a:rPr>
                        <a:t>Bois en gestion manuelle</a:t>
                      </a:r>
                      <a:endParaRPr lang="fr-FR" sz="1050" dirty="0">
                        <a:latin typeface="Calibri"/>
                        <a:ea typeface="Times New Roman"/>
                        <a:cs typeface="Times New Roman"/>
                      </a:endParaRPr>
                    </a:p>
                    <a:p>
                      <a:pPr algn="ctr">
                        <a:spcBef>
                          <a:spcPts val="300"/>
                        </a:spcBef>
                        <a:spcAft>
                          <a:spcPts val="300"/>
                        </a:spcAft>
                      </a:pPr>
                      <a:r>
                        <a:rPr lang="fr-FR" sz="1050" dirty="0" err="1">
                          <a:latin typeface="Calibri"/>
                          <a:ea typeface="Times New Roman"/>
                          <a:cs typeface="Times New Roman"/>
                        </a:rPr>
                        <a:t>Uw_ap</a:t>
                      </a:r>
                      <a:r>
                        <a:rPr lang="fr-FR" sz="1050" dirty="0">
                          <a:latin typeface="Calibri"/>
                          <a:ea typeface="Times New Roman"/>
                          <a:cs typeface="Times New Roman"/>
                        </a:rPr>
                        <a:t> = 1,159</a:t>
                      </a:r>
                    </a:p>
                    <a:p>
                      <a:pPr algn="ctr">
                        <a:spcBef>
                          <a:spcPts val="300"/>
                        </a:spcBef>
                        <a:spcAft>
                          <a:spcPts val="300"/>
                        </a:spcAft>
                      </a:pPr>
                      <a:r>
                        <a:rPr lang="en-US" sz="1050" dirty="0">
                          <a:latin typeface="Calibri"/>
                          <a:ea typeface="Times New Roman"/>
                          <a:cs typeface="Times New Roman"/>
                        </a:rPr>
                        <a:t>Sw1_ap=0,09 // Sw2_ap=0,08 // Sw3_ap=0</a:t>
                      </a:r>
                      <a:endParaRPr lang="fr-FR" sz="1050" dirty="0">
                        <a:latin typeface="Calibri"/>
                        <a:ea typeface="Times New Roman"/>
                        <a:cs typeface="Times New Roman"/>
                      </a:endParaRPr>
                    </a:p>
                    <a:p>
                      <a:pPr algn="ctr">
                        <a:spcBef>
                          <a:spcPts val="300"/>
                        </a:spcBef>
                        <a:spcAft>
                          <a:spcPts val="300"/>
                        </a:spcAft>
                      </a:pPr>
                      <a:r>
                        <a:rPr lang="en-US" sz="1050" dirty="0" err="1">
                          <a:latin typeface="Calibri"/>
                          <a:ea typeface="Times New Roman"/>
                          <a:cs typeface="Times New Roman"/>
                        </a:rPr>
                        <a:t>Tli_ap</a:t>
                      </a:r>
                      <a:r>
                        <a:rPr lang="en-US" sz="1050" dirty="0">
                          <a:latin typeface="Calibri"/>
                          <a:ea typeface="Times New Roman"/>
                          <a:cs typeface="Times New Roman"/>
                        </a:rPr>
                        <a:t>=0,08 // </a:t>
                      </a:r>
                      <a:r>
                        <a:rPr lang="en-US" sz="1050" dirty="0" err="1">
                          <a:latin typeface="Calibri"/>
                          <a:ea typeface="Times New Roman"/>
                          <a:cs typeface="Times New Roman"/>
                        </a:rPr>
                        <a:t>Tlid_ap</a:t>
                      </a:r>
                      <a:r>
                        <a:rPr lang="en-US" sz="1050" dirty="0">
                          <a:latin typeface="Calibri"/>
                          <a:ea typeface="Times New Roman"/>
                          <a:cs typeface="Times New Roman"/>
                        </a:rPr>
                        <a:t>=0,03</a:t>
                      </a:r>
                      <a:endParaRPr lang="fr-FR" sz="1050" dirty="0">
                        <a:latin typeface="Calibri"/>
                        <a:ea typeface="Times New Roman"/>
                        <a:cs typeface="Times New Roman"/>
                      </a:endParaRPr>
                    </a:p>
                  </a:txBody>
                  <a:tcPr marL="2598" marR="2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r-FR"/>
                    </a:p>
                  </a:txBody>
                  <a:tcPr/>
                </a:tc>
              </a:tr>
              <a:tr h="121978">
                <a:tc>
                  <a:txBody>
                    <a:bodyPr/>
                    <a:lstStyle/>
                    <a:p>
                      <a:pPr algn="ctr">
                        <a:spcBef>
                          <a:spcPts val="300"/>
                        </a:spcBef>
                        <a:spcAft>
                          <a:spcPts val="300"/>
                        </a:spcAft>
                      </a:pPr>
                      <a:r>
                        <a:rPr lang="fr-FR" sz="1050" b="1">
                          <a:latin typeface="Calibri"/>
                          <a:ea typeface="Times New Roman"/>
                          <a:cs typeface="Times New Roman"/>
                        </a:rPr>
                        <a:t>Portes extérieures</a:t>
                      </a:r>
                      <a:endParaRPr lang="fr-FR" sz="1050">
                        <a:latin typeface="Calibri"/>
                        <a:ea typeface="Times New Roman"/>
                        <a:cs typeface="Times New Roman"/>
                      </a:endParaRPr>
                    </a:p>
                  </a:txBody>
                  <a:tcPr marL="2598" marR="2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gridSpan="2">
                  <a:txBody>
                    <a:bodyPr/>
                    <a:lstStyle/>
                    <a:p>
                      <a:pPr algn="ctr">
                        <a:spcBef>
                          <a:spcPts val="300"/>
                        </a:spcBef>
                        <a:spcAft>
                          <a:spcPts val="300"/>
                        </a:spcAft>
                      </a:pPr>
                      <a:r>
                        <a:rPr lang="fr-FR" sz="1050" dirty="0">
                          <a:latin typeface="Calibri"/>
                          <a:ea typeface="Times New Roman"/>
                          <a:cs typeface="Times New Roman"/>
                        </a:rPr>
                        <a:t>Isolation thermique : U = 2 W/</a:t>
                      </a:r>
                      <a:r>
                        <a:rPr lang="fr-FR" sz="1050" dirty="0" err="1">
                          <a:latin typeface="Calibri"/>
                          <a:ea typeface="Times New Roman"/>
                          <a:cs typeface="Times New Roman"/>
                        </a:rPr>
                        <a:t>m².K</a:t>
                      </a:r>
                      <a:endParaRPr lang="fr-FR" sz="1050" dirty="0">
                        <a:latin typeface="Calibri"/>
                        <a:ea typeface="Times New Roman"/>
                        <a:cs typeface="Times New Roman"/>
                      </a:endParaRPr>
                    </a:p>
                  </a:txBody>
                  <a:tcPr marL="2598" marR="2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r-FR"/>
                    </a:p>
                  </a:txBody>
                  <a:tcPr/>
                </a:tc>
              </a:tr>
              <a:tr h="345605">
                <a:tc>
                  <a:txBody>
                    <a:bodyPr/>
                    <a:lstStyle/>
                    <a:p>
                      <a:pPr algn="ctr">
                        <a:spcBef>
                          <a:spcPts val="300"/>
                        </a:spcBef>
                        <a:spcAft>
                          <a:spcPts val="300"/>
                        </a:spcAft>
                      </a:pPr>
                      <a:r>
                        <a:rPr lang="fr-FR" sz="1050" b="1" dirty="0">
                          <a:latin typeface="Calibri"/>
                          <a:ea typeface="Times New Roman"/>
                          <a:cs typeface="Times New Roman"/>
                        </a:rPr>
                        <a:t>Ventilation</a:t>
                      </a:r>
                      <a:endParaRPr lang="fr-FR" sz="1050" dirty="0">
                        <a:latin typeface="Calibri"/>
                        <a:ea typeface="Times New Roman"/>
                        <a:cs typeface="Times New Roman"/>
                      </a:endParaRPr>
                    </a:p>
                  </a:txBody>
                  <a:tcPr marL="2598" marR="2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gridSpan="2">
                  <a:txBody>
                    <a:bodyPr/>
                    <a:lstStyle/>
                    <a:p>
                      <a:pPr algn="ctr">
                        <a:spcBef>
                          <a:spcPts val="300"/>
                        </a:spcBef>
                        <a:spcAft>
                          <a:spcPts val="300"/>
                        </a:spcAft>
                      </a:pPr>
                      <a:r>
                        <a:rPr lang="fr-FR" sz="1050" i="1" dirty="0">
                          <a:latin typeface="Calibri"/>
                          <a:ea typeface="Times New Roman"/>
                          <a:cs typeface="Times New Roman"/>
                        </a:rPr>
                        <a:t>Base : Simple flux </a:t>
                      </a:r>
                      <a:r>
                        <a:rPr lang="fr-FR" sz="1050" i="1" dirty="0" err="1">
                          <a:latin typeface="Calibri"/>
                          <a:ea typeface="Times New Roman"/>
                          <a:cs typeface="Times New Roman"/>
                        </a:rPr>
                        <a:t>hygro</a:t>
                      </a:r>
                      <a:r>
                        <a:rPr lang="fr-FR" sz="1050" i="1" dirty="0">
                          <a:latin typeface="Calibri"/>
                          <a:ea typeface="Times New Roman"/>
                          <a:cs typeface="Times New Roman"/>
                        </a:rPr>
                        <a:t> B</a:t>
                      </a:r>
                      <a:endParaRPr lang="fr-FR" sz="1050" dirty="0">
                        <a:latin typeface="Calibri"/>
                        <a:ea typeface="Times New Roman"/>
                        <a:cs typeface="Times New Roman"/>
                      </a:endParaRPr>
                    </a:p>
                    <a:p>
                      <a:pPr algn="ctr">
                        <a:spcBef>
                          <a:spcPts val="300"/>
                        </a:spcBef>
                        <a:spcAft>
                          <a:spcPts val="300"/>
                        </a:spcAft>
                      </a:pPr>
                      <a:r>
                        <a:rPr lang="fr-FR" sz="1050" dirty="0">
                          <a:latin typeface="Calibri"/>
                          <a:ea typeface="Times New Roman"/>
                          <a:cs typeface="Times New Roman"/>
                        </a:rPr>
                        <a:t>Débit Moyen en occupation= 2100 m3/h</a:t>
                      </a:r>
                    </a:p>
                  </a:txBody>
                  <a:tcPr marL="2598" marR="2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r-FR"/>
                    </a:p>
                  </a:txBody>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Variantes étudiées</a:t>
            </a:r>
            <a:endParaRPr lang="fr-FR" dirty="0"/>
          </a:p>
        </p:txBody>
      </p:sp>
      <p:sp>
        <p:nvSpPr>
          <p:cNvPr id="3" name="Espace réservé du contenu 2"/>
          <p:cNvSpPr>
            <a:spLocks noGrp="1"/>
          </p:cNvSpPr>
          <p:nvPr>
            <p:ph idx="1"/>
          </p:nvPr>
        </p:nvSpPr>
        <p:spPr/>
        <p:txBody>
          <a:bodyPr/>
          <a:lstStyle/>
          <a:p>
            <a:r>
              <a:rPr lang="fr-FR" dirty="0" smtClean="0"/>
              <a:t>2 valeurs de perméabilité à l’air:</a:t>
            </a:r>
          </a:p>
          <a:p>
            <a:pPr lvl="1"/>
            <a:r>
              <a:rPr lang="fr-FR" dirty="0" smtClean="0"/>
              <a:t>1 m</a:t>
            </a:r>
            <a:r>
              <a:rPr lang="fr-FR" dirty="0" smtClean="0">
                <a:latin typeface="Calibri"/>
              </a:rPr>
              <a:t>³/h.m²</a:t>
            </a:r>
          </a:p>
          <a:p>
            <a:pPr lvl="1"/>
            <a:r>
              <a:rPr lang="fr-FR" dirty="0" smtClean="0">
                <a:latin typeface="Calibri"/>
              </a:rPr>
              <a:t>0.5 </a:t>
            </a:r>
            <a:r>
              <a:rPr lang="fr-FR" dirty="0" smtClean="0"/>
              <a:t>m³/h.m²</a:t>
            </a:r>
          </a:p>
          <a:p>
            <a:r>
              <a:rPr lang="fr-FR" dirty="0" smtClean="0"/>
              <a:t>3 types de façade:</a:t>
            </a:r>
          </a:p>
          <a:p>
            <a:pPr lvl="1"/>
            <a:r>
              <a:rPr lang="fr-FR" dirty="0" smtClean="0"/>
              <a:t>ITE: inertie quotidienne très lourde</a:t>
            </a:r>
          </a:p>
          <a:p>
            <a:pPr lvl="1"/>
            <a:r>
              <a:rPr lang="fr-FR" dirty="0" smtClean="0"/>
              <a:t>ITI: inertie quotidienne lourde</a:t>
            </a:r>
          </a:p>
          <a:p>
            <a:pPr lvl="1"/>
            <a:r>
              <a:rPr lang="fr-FR" dirty="0" smtClean="0"/>
              <a:t>Ossature bois: inertie quotidienne moyenne</a:t>
            </a:r>
          </a:p>
          <a:p>
            <a:pPr lvl="1">
              <a:buNone/>
            </a:pPr>
            <a:endParaRPr lang="fr-FR"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Variantes étudiées</a:t>
            </a:r>
            <a:endParaRPr lang="fr-FR" dirty="0"/>
          </a:p>
        </p:txBody>
      </p:sp>
      <p:sp>
        <p:nvSpPr>
          <p:cNvPr id="3" name="Espace réservé du contenu 2"/>
          <p:cNvSpPr>
            <a:spLocks noGrp="1"/>
          </p:cNvSpPr>
          <p:nvPr>
            <p:ph idx="1"/>
          </p:nvPr>
        </p:nvSpPr>
        <p:spPr/>
        <p:txBody>
          <a:bodyPr/>
          <a:lstStyle/>
          <a:p>
            <a:r>
              <a:rPr lang="fr-FR" sz="2800" dirty="0" smtClean="0"/>
              <a:t>3 types de vitrages</a:t>
            </a:r>
          </a:p>
          <a:p>
            <a:endParaRPr lang="fr-FR" sz="2800" dirty="0" smtClean="0"/>
          </a:p>
          <a:p>
            <a:endParaRPr lang="fr-FR" sz="2800" dirty="0" smtClean="0"/>
          </a:p>
          <a:p>
            <a:endParaRPr lang="fr-FR" sz="2800" dirty="0" smtClean="0"/>
          </a:p>
          <a:p>
            <a:endParaRPr lang="fr-FR" sz="2800" dirty="0" smtClean="0"/>
          </a:p>
          <a:p>
            <a:r>
              <a:rPr lang="fr-FR" sz="2800" dirty="0" smtClean="0"/>
              <a:t>5 ratios d’ouverture maximum des baies: 40%, 50%, 60%, 70% et 80%</a:t>
            </a:r>
          </a:p>
          <a:p>
            <a:r>
              <a:rPr lang="fr-FR" sz="2800" dirty="0" smtClean="0"/>
              <a:t>2 zones d’exposition au bruit: Br1 (zone calme) et Br2/Br3 (zone bruyante)</a:t>
            </a:r>
            <a:endParaRPr lang="fr-FR" sz="2800" dirty="0"/>
          </a:p>
        </p:txBody>
      </p:sp>
      <p:graphicFrame>
        <p:nvGraphicFramePr>
          <p:cNvPr id="4" name="Tableau 3"/>
          <p:cNvGraphicFramePr>
            <a:graphicFrameLocks noGrp="1"/>
          </p:cNvGraphicFramePr>
          <p:nvPr/>
        </p:nvGraphicFramePr>
        <p:xfrm>
          <a:off x="2483768" y="2204864"/>
          <a:ext cx="5688631" cy="1924050"/>
        </p:xfrm>
        <a:graphic>
          <a:graphicData uri="http://schemas.openxmlformats.org/drawingml/2006/table">
            <a:tbl>
              <a:tblPr/>
              <a:tblGrid>
                <a:gridCol w="1512168"/>
                <a:gridCol w="1512168"/>
                <a:gridCol w="2664295"/>
              </a:tblGrid>
              <a:tr h="200025">
                <a:tc>
                  <a:txBody>
                    <a:bodyPr/>
                    <a:lstStyle/>
                    <a:p>
                      <a:pPr algn="ctr" fontAlgn="b"/>
                      <a:r>
                        <a:rPr lang="fr-FR" sz="1100" b="1" i="0" u="none" strike="noStrike" dirty="0">
                          <a:solidFill>
                            <a:srgbClr val="000000"/>
                          </a:solidFill>
                          <a:latin typeface="Calibri"/>
                        </a:rPr>
                        <a:t>Base</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fontAlgn="b"/>
                      <a:r>
                        <a:rPr lang="fr-FR" sz="1100" b="1" i="0" u="none" strike="noStrike" dirty="0" err="1">
                          <a:solidFill>
                            <a:srgbClr val="000000"/>
                          </a:solidFill>
                          <a:latin typeface="Calibri"/>
                        </a:rPr>
                        <a:t>Planistar</a:t>
                      </a:r>
                      <a:r>
                        <a:rPr lang="fr-FR" sz="1100" b="1" i="0" u="none" strike="noStrike" dirty="0">
                          <a:solidFill>
                            <a:srgbClr val="000000"/>
                          </a:solidFill>
                          <a:latin typeface="Calibri"/>
                        </a:rPr>
                        <a:t> Sun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fontAlgn="b"/>
                      <a:r>
                        <a:rPr lang="fr-FR" sz="1100" b="1" i="0" u="none" strike="noStrike">
                          <a:solidFill>
                            <a:srgbClr val="000000"/>
                          </a:solidFill>
                          <a:latin typeface="Calibri"/>
                        </a:rPr>
                        <a:t>Cool Lite Xtrem</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6091"/>
                    </a:solidFill>
                  </a:tcPr>
                </a:tc>
              </a:tr>
              <a:tr h="762000">
                <a:tc>
                  <a:txBody>
                    <a:bodyPr/>
                    <a:lstStyle/>
                    <a:p>
                      <a:pPr algn="ctr" fontAlgn="b"/>
                      <a:r>
                        <a:rPr lang="pl-PL" sz="1100" b="0" i="0" u="none" strike="noStrike">
                          <a:solidFill>
                            <a:srgbClr val="000000"/>
                          </a:solidFill>
                          <a:latin typeface="Calibri"/>
                        </a:rPr>
                        <a:t>Sw1 = 0,45</a:t>
                      </a:r>
                      <a:br>
                        <a:rPr lang="pl-PL" sz="1100" b="0" i="0" u="none" strike="noStrike">
                          <a:solidFill>
                            <a:srgbClr val="000000"/>
                          </a:solidFill>
                          <a:latin typeface="Calibri"/>
                        </a:rPr>
                      </a:br>
                      <a:r>
                        <a:rPr lang="pl-PL" sz="1100" b="0" i="0" u="none" strike="noStrike">
                          <a:solidFill>
                            <a:srgbClr val="000000"/>
                          </a:solidFill>
                          <a:latin typeface="Calibri"/>
                        </a:rPr>
                        <a:t>Sw2 = 0,09</a:t>
                      </a:r>
                      <a:br>
                        <a:rPr lang="pl-PL" sz="1100" b="0" i="0" u="none" strike="noStrike">
                          <a:solidFill>
                            <a:srgbClr val="000000"/>
                          </a:solidFill>
                          <a:latin typeface="Calibri"/>
                        </a:rPr>
                      </a:br>
                      <a:r>
                        <a:rPr lang="pl-PL" sz="1100" b="0" i="0" u="none" strike="noStrike">
                          <a:solidFill>
                            <a:srgbClr val="000000"/>
                          </a:solidFill>
                          <a:latin typeface="Calibri"/>
                        </a:rPr>
                        <a:t>Sw3 = 0</a:t>
                      </a:r>
                      <a:br>
                        <a:rPr lang="pl-PL" sz="1100" b="0" i="0" u="none" strike="noStrike">
                          <a:solidFill>
                            <a:srgbClr val="000000"/>
                          </a:solidFill>
                          <a:latin typeface="Calibri"/>
                        </a:rPr>
                      </a:br>
                      <a:r>
                        <a:rPr lang="pl-PL" sz="1100" b="0" i="0" u="none" strike="noStrike">
                          <a:solidFill>
                            <a:srgbClr val="000000"/>
                          </a:solidFill>
                          <a:latin typeface="Calibri"/>
                        </a:rPr>
                        <a:t>Tli = 0,55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100" b="0" i="0" u="none" strike="noStrike">
                          <a:solidFill>
                            <a:srgbClr val="000000"/>
                          </a:solidFill>
                          <a:latin typeface="Calibri"/>
                        </a:rPr>
                        <a:t>Sw1 = 0,21</a:t>
                      </a:r>
                      <a:br>
                        <a:rPr lang="pl-PL" sz="1100" b="0" i="0" u="none" strike="noStrike">
                          <a:solidFill>
                            <a:srgbClr val="000000"/>
                          </a:solidFill>
                          <a:latin typeface="Calibri"/>
                        </a:rPr>
                      </a:br>
                      <a:r>
                        <a:rPr lang="pl-PL" sz="1100" b="0" i="0" u="none" strike="noStrike">
                          <a:solidFill>
                            <a:srgbClr val="000000"/>
                          </a:solidFill>
                          <a:latin typeface="Calibri"/>
                        </a:rPr>
                        <a:t>Sw2 = 0,06</a:t>
                      </a:r>
                      <a:br>
                        <a:rPr lang="pl-PL" sz="1100" b="0" i="0" u="none" strike="noStrike">
                          <a:solidFill>
                            <a:srgbClr val="000000"/>
                          </a:solidFill>
                          <a:latin typeface="Calibri"/>
                        </a:rPr>
                      </a:br>
                      <a:r>
                        <a:rPr lang="pl-PL" sz="1100" b="0" i="0" u="none" strike="noStrike">
                          <a:solidFill>
                            <a:srgbClr val="000000"/>
                          </a:solidFill>
                          <a:latin typeface="Calibri"/>
                        </a:rPr>
                        <a:t>Sw3 = 0</a:t>
                      </a:r>
                      <a:br>
                        <a:rPr lang="pl-PL" sz="1100" b="0" i="0" u="none" strike="noStrike">
                          <a:solidFill>
                            <a:srgbClr val="000000"/>
                          </a:solidFill>
                          <a:latin typeface="Calibri"/>
                        </a:rPr>
                      </a:br>
                      <a:r>
                        <a:rPr lang="pl-PL" sz="1100" b="0" i="0" u="none" strike="noStrike">
                          <a:solidFill>
                            <a:srgbClr val="000000"/>
                          </a:solidFill>
                          <a:latin typeface="Calibri"/>
                        </a:rPr>
                        <a:t>Tli = 0,4725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100" b="0" i="0" u="none" strike="noStrike">
                          <a:solidFill>
                            <a:srgbClr val="000000"/>
                          </a:solidFill>
                          <a:latin typeface="Calibri"/>
                        </a:rPr>
                        <a:t>Sw1 = 0,37</a:t>
                      </a:r>
                      <a:br>
                        <a:rPr lang="pl-PL" sz="1100" b="0" i="0" u="none" strike="noStrike">
                          <a:solidFill>
                            <a:srgbClr val="000000"/>
                          </a:solidFill>
                          <a:latin typeface="Calibri"/>
                        </a:rPr>
                      </a:br>
                      <a:r>
                        <a:rPr lang="pl-PL" sz="1100" b="0" i="0" u="none" strike="noStrike">
                          <a:solidFill>
                            <a:srgbClr val="000000"/>
                          </a:solidFill>
                          <a:latin typeface="Calibri"/>
                        </a:rPr>
                        <a:t>Sw2 = 0,07</a:t>
                      </a:r>
                      <a:br>
                        <a:rPr lang="pl-PL" sz="1100" b="0" i="0" u="none" strike="noStrike">
                          <a:solidFill>
                            <a:srgbClr val="000000"/>
                          </a:solidFill>
                          <a:latin typeface="Calibri"/>
                        </a:rPr>
                      </a:br>
                      <a:r>
                        <a:rPr lang="pl-PL" sz="1100" b="0" i="0" u="none" strike="noStrike">
                          <a:solidFill>
                            <a:srgbClr val="000000"/>
                          </a:solidFill>
                          <a:latin typeface="Calibri"/>
                        </a:rPr>
                        <a:t>Sw3 = 0</a:t>
                      </a:r>
                      <a:br>
                        <a:rPr lang="pl-PL" sz="1100" b="0" i="0" u="none" strike="noStrike">
                          <a:solidFill>
                            <a:srgbClr val="000000"/>
                          </a:solidFill>
                          <a:latin typeface="Calibri"/>
                        </a:rPr>
                      </a:br>
                      <a:r>
                        <a:rPr lang="pl-PL" sz="1100" b="0" i="0" u="none" strike="noStrike">
                          <a:solidFill>
                            <a:srgbClr val="000000"/>
                          </a:solidFill>
                          <a:latin typeface="Calibri"/>
                        </a:rPr>
                        <a:t>Tli = 0,55</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62025">
                <a:tc>
                  <a:txBody>
                    <a:bodyPr/>
                    <a:lstStyle/>
                    <a:p>
                      <a:pPr algn="ctr" fontAlgn="ctr"/>
                      <a:r>
                        <a:rPr lang="fr-FR" sz="1100" b="0" i="0" u="none" strike="noStrike">
                          <a:solidFill>
                            <a:srgbClr val="000000"/>
                          </a:solidFill>
                          <a:latin typeface="Calibri"/>
                        </a:rPr>
                        <a:t>Pour les 3 zones</a:t>
                      </a:r>
                      <a:br>
                        <a:rPr lang="fr-FR" sz="1100" b="0" i="0" u="none" strike="noStrike">
                          <a:solidFill>
                            <a:srgbClr val="000000"/>
                          </a:solidFill>
                          <a:latin typeface="Calibri"/>
                        </a:rPr>
                      </a:br>
                      <a:r>
                        <a:rPr lang="fr-FR" sz="1100" b="0" i="0" u="none" strike="noStrike">
                          <a:solidFill>
                            <a:srgbClr val="000000"/>
                          </a:solidFill>
                          <a:latin typeface="Calibri"/>
                        </a:rPr>
                        <a:t>sur les 4 faces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latin typeface="Calibri"/>
                        </a:rPr>
                        <a:t>Pour les 3 zones</a:t>
                      </a:r>
                      <a:br>
                        <a:rPr lang="fr-FR" sz="1100" b="0" i="0" u="none" strike="noStrike">
                          <a:solidFill>
                            <a:srgbClr val="000000"/>
                          </a:solidFill>
                          <a:latin typeface="Calibri"/>
                        </a:rPr>
                      </a:br>
                      <a:r>
                        <a:rPr lang="fr-FR" sz="1100" b="0" i="0" u="none" strike="noStrike">
                          <a:solidFill>
                            <a:srgbClr val="000000"/>
                          </a:solidFill>
                          <a:latin typeface="Calibri"/>
                        </a:rPr>
                        <a:t>sur les 4 faces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100" b="0" i="0" u="none" strike="noStrike" dirty="0">
                          <a:solidFill>
                            <a:srgbClr val="000000"/>
                          </a:solidFill>
                          <a:latin typeface="Calibri"/>
                        </a:rPr>
                        <a:t>Seulement en H3</a:t>
                      </a:r>
                      <a:br>
                        <a:rPr lang="fr-FR" sz="1100" b="0" i="0" u="none" strike="noStrike" dirty="0">
                          <a:solidFill>
                            <a:srgbClr val="000000"/>
                          </a:solidFill>
                          <a:latin typeface="Calibri"/>
                        </a:rPr>
                      </a:br>
                      <a:r>
                        <a:rPr lang="fr-FR" sz="1100" b="0" i="0" u="none" strike="noStrike" dirty="0">
                          <a:solidFill>
                            <a:srgbClr val="000000"/>
                          </a:solidFill>
                          <a:latin typeface="Calibri"/>
                        </a:rPr>
                        <a:t>Cool Lite </a:t>
                      </a:r>
                      <a:r>
                        <a:rPr lang="fr-FR" sz="1100" b="0" i="0" u="none" strike="noStrike" dirty="0" err="1">
                          <a:solidFill>
                            <a:srgbClr val="000000"/>
                          </a:solidFill>
                          <a:latin typeface="Calibri"/>
                        </a:rPr>
                        <a:t>Xtrem</a:t>
                      </a:r>
                      <a:r>
                        <a:rPr lang="fr-FR" sz="1100" b="0" i="0" u="none" strike="noStrike" dirty="0">
                          <a:solidFill>
                            <a:srgbClr val="000000"/>
                          </a:solidFill>
                          <a:latin typeface="Calibri"/>
                        </a:rPr>
                        <a:t> sur les faces Sud et Ouest</a:t>
                      </a:r>
                      <a:br>
                        <a:rPr lang="fr-FR" sz="1100" b="0" i="0" u="none" strike="noStrike" dirty="0">
                          <a:solidFill>
                            <a:srgbClr val="000000"/>
                          </a:solidFill>
                          <a:latin typeface="Calibri"/>
                        </a:rPr>
                      </a:br>
                      <a:r>
                        <a:rPr lang="fr-FR" sz="1100" b="0" i="0" u="none" strike="noStrike" dirty="0">
                          <a:solidFill>
                            <a:srgbClr val="000000"/>
                          </a:solidFill>
                          <a:latin typeface="Calibri"/>
                        </a:rPr>
                        <a:t>Vitrage base sur les autres faces</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lgn="just"/>
            <a:r>
              <a:rPr lang="fr-FR" dirty="0" smtClean="0"/>
              <a:t>3 types de ventilation</a:t>
            </a:r>
          </a:p>
          <a:p>
            <a:pPr lvl="1"/>
            <a:r>
              <a:rPr lang="fr-FR" dirty="0" smtClean="0"/>
              <a:t>Simple flux </a:t>
            </a:r>
            <a:r>
              <a:rPr lang="fr-FR" dirty="0" err="1" smtClean="0"/>
              <a:t>hygro</a:t>
            </a:r>
            <a:r>
              <a:rPr lang="fr-FR" dirty="0" smtClean="0"/>
              <a:t> B – Débit=2100 m</a:t>
            </a:r>
            <a:r>
              <a:rPr lang="fr-FR" dirty="0" smtClean="0">
                <a:latin typeface="Calibri"/>
              </a:rPr>
              <a:t>³/h</a:t>
            </a:r>
          </a:p>
          <a:p>
            <a:pPr lvl="1"/>
            <a:r>
              <a:rPr lang="fr-FR" dirty="0" smtClean="0">
                <a:latin typeface="Calibri"/>
              </a:rPr>
              <a:t>Double flux avec by-pass</a:t>
            </a:r>
            <a:br>
              <a:rPr lang="fr-FR" dirty="0" smtClean="0">
                <a:latin typeface="Calibri"/>
              </a:rPr>
            </a:br>
            <a:r>
              <a:rPr lang="fr-FR" dirty="0" smtClean="0"/>
              <a:t>Débit=2100 m³/h</a:t>
            </a:r>
            <a:r>
              <a:rPr lang="fr-FR" dirty="0" smtClean="0">
                <a:latin typeface="Calibri"/>
              </a:rPr>
              <a:t>, efficacité échangeur 80%</a:t>
            </a:r>
          </a:p>
          <a:p>
            <a:pPr lvl="1"/>
            <a:r>
              <a:rPr lang="fr-FR" dirty="0" smtClean="0">
                <a:latin typeface="Calibri"/>
              </a:rPr>
              <a:t>Double flux + surventilation mécanique nocturne 2xdébit fonctionnement normal entre 23h et 6h</a:t>
            </a:r>
            <a:endParaRPr lang="fr-F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Résultats</a:t>
            </a:r>
            <a:endParaRPr lang="fr-FR" dirty="0"/>
          </a:p>
        </p:txBody>
      </p:sp>
      <p:sp>
        <p:nvSpPr>
          <p:cNvPr id="3" name="Espace réservé du contenu 2"/>
          <p:cNvSpPr>
            <a:spLocks noGrp="1"/>
          </p:cNvSpPr>
          <p:nvPr>
            <p:ph idx="1"/>
          </p:nvPr>
        </p:nvSpPr>
        <p:spPr/>
        <p:txBody>
          <a:bodyPr/>
          <a:lstStyle/>
          <a:p>
            <a:r>
              <a:rPr lang="fr-FR" sz="2800" dirty="0" smtClean="0"/>
              <a:t>Les cas simulés sont réglementaires en Bbio et Cep</a:t>
            </a:r>
          </a:p>
          <a:p>
            <a:endParaRPr lang="fr-FR" sz="2800" dirty="0" smtClean="0"/>
          </a:p>
          <a:p>
            <a:r>
              <a:rPr lang="fr-FR" sz="2800" dirty="0" smtClean="0"/>
              <a:t>Certains cas en ossature bois ne sont pas réglementaires en Tic</a:t>
            </a:r>
            <a:endParaRPr lang="fr-FR" sz="2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200" dirty="0" smtClean="0"/>
              <a:t>Influence de l’exposition au bruit sur la Dies</a:t>
            </a:r>
            <a:endParaRPr lang="fr-FR" sz="3200" dirty="0"/>
          </a:p>
        </p:txBody>
      </p:sp>
      <p:sp>
        <p:nvSpPr>
          <p:cNvPr id="3" name="Espace réservé du contenu 2"/>
          <p:cNvSpPr>
            <a:spLocks noGrp="1"/>
          </p:cNvSpPr>
          <p:nvPr>
            <p:ph idx="1"/>
          </p:nvPr>
        </p:nvSpPr>
        <p:spPr/>
        <p:txBody>
          <a:bodyPr/>
          <a:lstStyle/>
          <a:p>
            <a:pPr algn="just"/>
            <a:r>
              <a:rPr lang="fr-FR" dirty="0" smtClean="0"/>
              <a:t>La Dies augmente lorsque les fenêtres sont exposées Br2/Br3 au lieu de Br1</a:t>
            </a:r>
          </a:p>
          <a:p>
            <a:endParaRPr lang="fr-FR" dirty="0" smtClean="0"/>
          </a:p>
          <a:p>
            <a:pPr algn="just"/>
            <a:r>
              <a:rPr lang="fr-FR" dirty="0" smtClean="0"/>
              <a:t>Ceci est dû au fait qu’il est moins possible d’ouvrir les fenêtres dans une zone bruyante que dans une zone calme</a:t>
            </a:r>
            <a:endParaRPr lang="fr-F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Influence du </a:t>
            </a:r>
            <a:r>
              <a:rPr lang="fr-FR" dirty="0" err="1" smtClean="0"/>
              <a:t>Rouv</a:t>
            </a:r>
            <a:r>
              <a:rPr lang="fr-FR" dirty="0" smtClean="0"/>
              <a:t>-max sur la Dies</a:t>
            </a:r>
            <a:endParaRPr lang="fr-FR" dirty="0"/>
          </a:p>
        </p:txBody>
      </p:sp>
      <p:sp>
        <p:nvSpPr>
          <p:cNvPr id="3" name="Espace réservé du contenu 2"/>
          <p:cNvSpPr>
            <a:spLocks noGrp="1"/>
          </p:cNvSpPr>
          <p:nvPr>
            <p:ph idx="1"/>
          </p:nvPr>
        </p:nvSpPr>
        <p:spPr/>
        <p:txBody>
          <a:bodyPr/>
          <a:lstStyle/>
          <a:p>
            <a:pPr algn="just"/>
            <a:r>
              <a:rPr lang="fr-FR" sz="2800" dirty="0" smtClean="0"/>
              <a:t>En Br2/Br3, l’évolution de la Dies en fonction de </a:t>
            </a:r>
            <a:r>
              <a:rPr lang="fr-FR" sz="2800" dirty="0" err="1" smtClean="0"/>
              <a:t>Rouv_max</a:t>
            </a:r>
            <a:r>
              <a:rPr lang="fr-FR" sz="2800" dirty="0" smtClean="0"/>
              <a:t> est linéaire: plus le ratio d’ouverture est important, plus la Dies est faible.</a:t>
            </a:r>
          </a:p>
          <a:p>
            <a:pPr algn="just"/>
            <a:r>
              <a:rPr lang="fr-FR" sz="2800" dirty="0" smtClean="0"/>
              <a:t>En Br1, on retrouve le même comportement linéaire en H3 mais pas en H1b et H2d</a:t>
            </a:r>
          </a:p>
          <a:p>
            <a:pPr lvl="1"/>
            <a:r>
              <a:rPr lang="fr-FR" sz="2400" dirty="0" smtClean="0"/>
              <a:t>c’est dû au fait que le ratio d’ouverture a un impact beaucoup plus important pour des températures chaudes (H3) que pour un climat plus doux (H1b)	</a:t>
            </a:r>
            <a:br>
              <a:rPr lang="fr-FR" sz="2400" dirty="0" smtClean="0"/>
            </a:br>
            <a:endParaRPr lang="fr-FR"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graphicFrame>
        <p:nvGraphicFramePr>
          <p:cNvPr id="4" name="Graphique 3"/>
          <p:cNvGraphicFramePr/>
          <p:nvPr/>
        </p:nvGraphicFramePr>
        <p:xfrm>
          <a:off x="179512" y="188640"/>
          <a:ext cx="8856984" cy="612068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graphicFrame>
        <p:nvGraphicFramePr>
          <p:cNvPr id="4" name="Graphique 3"/>
          <p:cNvGraphicFramePr/>
          <p:nvPr/>
        </p:nvGraphicFramePr>
        <p:xfrm>
          <a:off x="107504" y="116632"/>
          <a:ext cx="8928992" cy="640871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graphicFrame>
        <p:nvGraphicFramePr>
          <p:cNvPr id="4" name="Graphique 3"/>
          <p:cNvGraphicFramePr/>
          <p:nvPr/>
        </p:nvGraphicFramePr>
        <p:xfrm>
          <a:off x="179512" y="116632"/>
          <a:ext cx="8784976" cy="645085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Objet de l’étude</a:t>
            </a:r>
            <a:endParaRPr lang="fr-FR" dirty="0"/>
          </a:p>
        </p:txBody>
      </p:sp>
      <p:sp>
        <p:nvSpPr>
          <p:cNvPr id="3" name="Espace réservé du contenu 2"/>
          <p:cNvSpPr>
            <a:spLocks noGrp="1"/>
          </p:cNvSpPr>
          <p:nvPr>
            <p:ph idx="1"/>
          </p:nvPr>
        </p:nvSpPr>
        <p:spPr/>
        <p:txBody>
          <a:bodyPr/>
          <a:lstStyle/>
          <a:p>
            <a:pPr algn="just"/>
            <a:r>
              <a:rPr lang="fr-FR" dirty="0" smtClean="0"/>
              <a:t>Evaluer le nouvel indicateur de confort d’été, la Dies pour les secteur de logement collectif en fonction de différents paramètres d’entrée.</a:t>
            </a:r>
            <a:endParaRPr lang="fr-F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graphicFrame>
        <p:nvGraphicFramePr>
          <p:cNvPr id="4" name="Graphique 3"/>
          <p:cNvGraphicFramePr/>
          <p:nvPr/>
        </p:nvGraphicFramePr>
        <p:xfrm>
          <a:off x="107505" y="116632"/>
          <a:ext cx="8856984" cy="647466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graphicFrame>
        <p:nvGraphicFramePr>
          <p:cNvPr id="4" name="Graphique 3"/>
          <p:cNvGraphicFramePr/>
          <p:nvPr/>
        </p:nvGraphicFramePr>
        <p:xfrm>
          <a:off x="179511" y="116632"/>
          <a:ext cx="8856985" cy="643180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graphicFrame>
        <p:nvGraphicFramePr>
          <p:cNvPr id="4" name="Graphique 3"/>
          <p:cNvGraphicFramePr/>
          <p:nvPr/>
        </p:nvGraphicFramePr>
        <p:xfrm>
          <a:off x="179513" y="116632"/>
          <a:ext cx="8784976" cy="644609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200" dirty="0" smtClean="0"/>
              <a:t>Influence du système de ventilation sur la Dies</a:t>
            </a:r>
            <a:endParaRPr lang="fr-FR" sz="3200" dirty="0"/>
          </a:p>
        </p:txBody>
      </p:sp>
      <p:sp>
        <p:nvSpPr>
          <p:cNvPr id="3" name="Espace réservé du contenu 2"/>
          <p:cNvSpPr>
            <a:spLocks noGrp="1"/>
          </p:cNvSpPr>
          <p:nvPr>
            <p:ph idx="1"/>
          </p:nvPr>
        </p:nvSpPr>
        <p:spPr/>
        <p:txBody>
          <a:bodyPr/>
          <a:lstStyle/>
          <a:p>
            <a:pPr algn="just"/>
            <a:r>
              <a:rPr lang="fr-FR" sz="2800" dirty="0" smtClean="0"/>
              <a:t>La mise en place double-flux a peu d’effet sur la Dies: gain sur la consommation de chauffage et le contrôle du by-pass ne dégrade pas le confort estival.</a:t>
            </a:r>
          </a:p>
          <a:p>
            <a:pPr algn="just"/>
            <a:endParaRPr lang="fr-FR" sz="2800" dirty="0" smtClean="0"/>
          </a:p>
          <a:p>
            <a:pPr algn="just"/>
            <a:r>
              <a:rPr lang="fr-FR" sz="2800" dirty="0" smtClean="0"/>
              <a:t>La mise en place d’une surventilation mécanique nocturne entraîne une diminution importante de la Dies sur l ’ensemble des zones climatiques (entre 6% et 10%).</a:t>
            </a:r>
            <a:endParaRPr lang="fr-FR" sz="2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200" dirty="0" smtClean="0"/>
              <a:t>Influence du système de ventilation sur la Dies</a:t>
            </a:r>
            <a:endParaRPr lang="fr-FR" sz="3200" dirty="0"/>
          </a:p>
        </p:txBody>
      </p:sp>
      <p:sp>
        <p:nvSpPr>
          <p:cNvPr id="5" name="Rectangle 4"/>
          <p:cNvSpPr/>
          <p:nvPr/>
        </p:nvSpPr>
        <p:spPr>
          <a:xfrm>
            <a:off x="1979712" y="5445224"/>
            <a:ext cx="5958408" cy="923330"/>
          </a:xfrm>
          <a:prstGeom prst="rect">
            <a:avLst/>
          </a:prstGeom>
        </p:spPr>
        <p:txBody>
          <a:bodyPr wrap="square">
            <a:spAutoFit/>
          </a:bodyPr>
          <a:lstStyle/>
          <a:p>
            <a:r>
              <a:rPr lang="fr-FR" sz="1800" dirty="0" smtClean="0">
                <a:latin typeface="+mn-lt"/>
              </a:rPr>
              <a:t>SF : Simple Flux</a:t>
            </a:r>
          </a:p>
          <a:p>
            <a:r>
              <a:rPr lang="fr-FR" sz="1800" dirty="0" smtClean="0">
                <a:latin typeface="+mn-lt"/>
              </a:rPr>
              <a:t>DF : Double Flux</a:t>
            </a:r>
          </a:p>
          <a:p>
            <a:r>
              <a:rPr lang="fr-FR" sz="1800" dirty="0" err="1" smtClean="0">
                <a:latin typeface="+mn-lt"/>
              </a:rPr>
              <a:t>DFs</a:t>
            </a:r>
            <a:r>
              <a:rPr lang="fr-FR" sz="1800" dirty="0" smtClean="0">
                <a:latin typeface="+mn-lt"/>
              </a:rPr>
              <a:t> : Double Flux+ surventilation mécanique nocturne</a:t>
            </a:r>
            <a:endParaRPr lang="fr-FR" sz="1800" dirty="0">
              <a:latin typeface="+mn-lt"/>
            </a:endParaRPr>
          </a:p>
        </p:txBody>
      </p:sp>
      <p:graphicFrame>
        <p:nvGraphicFramePr>
          <p:cNvPr id="7" name="Espace réservé du contenu 6"/>
          <p:cNvGraphicFramePr>
            <a:graphicFrameLocks noGrp="1"/>
          </p:cNvGraphicFramePr>
          <p:nvPr>
            <p:ph idx="1"/>
          </p:nvPr>
        </p:nvGraphicFramePr>
        <p:xfrm>
          <a:off x="2267742" y="1700813"/>
          <a:ext cx="5616625" cy="3157732"/>
        </p:xfrm>
        <a:graphic>
          <a:graphicData uri="http://schemas.openxmlformats.org/drawingml/2006/table">
            <a:tbl>
              <a:tblPr/>
              <a:tblGrid>
                <a:gridCol w="1123325"/>
                <a:gridCol w="1123325"/>
                <a:gridCol w="1123325"/>
                <a:gridCol w="1123325"/>
                <a:gridCol w="1123325"/>
              </a:tblGrid>
              <a:tr h="317284">
                <a:tc>
                  <a:txBody>
                    <a:bodyPr/>
                    <a:lstStyle/>
                    <a:p>
                      <a:pPr algn="l" fontAlgn="b"/>
                      <a:endParaRPr lang="fr-FR" sz="1100" b="0" i="0" u="none" strike="noStrike" dirty="0">
                        <a:solidFill>
                          <a:srgbClr val="000000"/>
                        </a:solidFill>
                        <a:latin typeface="Calibri"/>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l-GR" sz="1100" b="1" i="0" u="none" strike="noStrike" dirty="0">
                          <a:solidFill>
                            <a:srgbClr val="000000"/>
                          </a:solidFill>
                          <a:latin typeface="Calibri"/>
                        </a:rPr>
                        <a:t>Δ</a:t>
                      </a:r>
                      <a:r>
                        <a:rPr lang="fr-FR" sz="1100" b="1" i="0" u="none" strike="noStrike" dirty="0">
                          <a:solidFill>
                            <a:srgbClr val="000000"/>
                          </a:solidFill>
                          <a:latin typeface="Calibri"/>
                        </a:rPr>
                        <a:t>Dies (h)</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100" b="1" i="0" u="none" strike="noStrike" dirty="0">
                          <a:solidFill>
                            <a:srgbClr val="000000"/>
                          </a:solidFill>
                          <a:latin typeface="Calibri"/>
                        </a:rPr>
                        <a:t>DF / SF</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1" i="0" u="none" strike="noStrike" dirty="0">
                          <a:solidFill>
                            <a:srgbClr val="000000"/>
                          </a:solidFill>
                          <a:latin typeface="Calibri"/>
                        </a:rPr>
                        <a:t>DF+s / SF</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1" i="0" u="none" strike="noStrike" dirty="0">
                          <a:solidFill>
                            <a:srgbClr val="000000"/>
                          </a:solidFill>
                          <a:latin typeface="Calibri"/>
                        </a:rPr>
                        <a:t>DF+s / DF</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7284">
                <a:tc>
                  <a:txBody>
                    <a:bodyPr/>
                    <a:lstStyle/>
                    <a:p>
                      <a:pPr algn="ctr" fontAlgn="ctr"/>
                      <a:r>
                        <a:rPr lang="fr-FR" sz="1100" b="1" i="0" u="none" strike="noStrike" dirty="0">
                          <a:solidFill>
                            <a:srgbClr val="000000"/>
                          </a:solidFill>
                          <a:latin typeface="Calibri"/>
                        </a:rPr>
                        <a:t>H1b</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9B8"/>
                    </a:solidFill>
                  </a:tcPr>
                </a:tc>
                <a:tc>
                  <a:txBody>
                    <a:bodyPr/>
                    <a:lstStyle/>
                    <a:p>
                      <a:pPr algn="ctr" fontAlgn="b"/>
                      <a:r>
                        <a:rPr lang="fr-FR" sz="1100" b="1" i="0" u="none" strike="noStrike">
                          <a:solidFill>
                            <a:srgbClr val="FFFFFF"/>
                          </a:solidFill>
                          <a:latin typeface="Calibri"/>
                        </a:rPr>
                        <a:t>Moyenne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9B8"/>
                    </a:solidFill>
                  </a:tcPr>
                </a:tc>
                <a:tc>
                  <a:txBody>
                    <a:bodyPr/>
                    <a:lstStyle/>
                    <a:p>
                      <a:pPr algn="ctr" fontAlgn="b"/>
                      <a:r>
                        <a:rPr lang="fr-FR" sz="1100" b="1" i="0" u="none" strike="noStrike">
                          <a:solidFill>
                            <a:srgbClr val="FFFFFF"/>
                          </a:solidFill>
                          <a:latin typeface="Calibri"/>
                        </a:rPr>
                        <a:t>-0,10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fr-FR" sz="1100" b="1" i="0" u="none" strike="noStrike">
                          <a:solidFill>
                            <a:srgbClr val="FFFFFF"/>
                          </a:solidFill>
                          <a:latin typeface="Calibri"/>
                        </a:rPr>
                        <a:t>-0,13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fr-FR" sz="1100" b="1" i="0" u="none" strike="noStrike">
                          <a:solidFill>
                            <a:srgbClr val="FFFFFF"/>
                          </a:solidFill>
                          <a:latin typeface="Calibri"/>
                        </a:rPr>
                        <a:t>-0,03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r>
              <a:tr h="317284">
                <a:tc>
                  <a:txBody>
                    <a:bodyPr/>
                    <a:lstStyle/>
                    <a:p>
                      <a:pPr algn="ctr" fontAlgn="ctr"/>
                      <a:r>
                        <a:rPr lang="fr-FR" sz="1100" b="1" i="0" u="none" strike="noStrike" dirty="0">
                          <a:solidFill>
                            <a:srgbClr val="000000"/>
                          </a:solidFill>
                          <a:latin typeface="Calibri"/>
                        </a:rPr>
                        <a:t>H2d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795"/>
                    </a:solidFill>
                  </a:tcPr>
                </a:tc>
                <a:tc>
                  <a:txBody>
                    <a:bodyPr/>
                    <a:lstStyle/>
                    <a:p>
                      <a:pPr algn="ctr" fontAlgn="b"/>
                      <a:r>
                        <a:rPr lang="fr-FR" sz="1100" b="1" i="0" u="none" strike="noStrike">
                          <a:solidFill>
                            <a:srgbClr val="FFFFFF"/>
                          </a:solidFill>
                          <a:latin typeface="Calibri"/>
                        </a:rPr>
                        <a:t>Moyenne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795"/>
                    </a:solidFill>
                  </a:tcPr>
                </a:tc>
                <a:tc>
                  <a:txBody>
                    <a:bodyPr/>
                    <a:lstStyle/>
                    <a:p>
                      <a:pPr algn="ctr" fontAlgn="b"/>
                      <a:r>
                        <a:rPr lang="fr-FR" sz="1100" b="1" i="0" u="none" strike="noStrike">
                          <a:solidFill>
                            <a:srgbClr val="FFFFFF"/>
                          </a:solidFill>
                          <a:latin typeface="Calibri"/>
                        </a:rPr>
                        <a:t>-0,06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fr-FR" sz="1100" b="1" i="0" u="none" strike="noStrike">
                          <a:solidFill>
                            <a:srgbClr val="FFFFFF"/>
                          </a:solidFill>
                          <a:latin typeface="Calibri"/>
                        </a:rPr>
                        <a:t>-0,02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fr-FR" sz="1100" b="1" i="0" u="none" strike="noStrike">
                          <a:solidFill>
                            <a:srgbClr val="FFFFFF"/>
                          </a:solidFill>
                          <a:latin typeface="Calibri"/>
                        </a:rPr>
                        <a:t>0,03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r>
              <a:tr h="317284">
                <a:tc>
                  <a:txBody>
                    <a:bodyPr/>
                    <a:lstStyle/>
                    <a:p>
                      <a:pPr algn="ctr" fontAlgn="ctr"/>
                      <a:r>
                        <a:rPr lang="fr-FR" sz="1100" b="1" i="0" u="none" strike="noStrike" dirty="0">
                          <a:solidFill>
                            <a:srgbClr val="000000"/>
                          </a:solidFill>
                          <a:latin typeface="Calibri"/>
                        </a:rPr>
                        <a:t>H3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3735"/>
                    </a:solidFill>
                  </a:tcPr>
                </a:tc>
                <a:tc>
                  <a:txBody>
                    <a:bodyPr/>
                    <a:lstStyle/>
                    <a:p>
                      <a:pPr algn="ctr" fontAlgn="b"/>
                      <a:r>
                        <a:rPr lang="fr-FR" sz="1100" b="1" i="0" u="none" strike="noStrike">
                          <a:solidFill>
                            <a:srgbClr val="FFFFFF"/>
                          </a:solidFill>
                          <a:latin typeface="Calibri"/>
                        </a:rPr>
                        <a:t>Moyenne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3735"/>
                    </a:solidFill>
                  </a:tcPr>
                </a:tc>
                <a:tc>
                  <a:txBody>
                    <a:bodyPr/>
                    <a:lstStyle/>
                    <a:p>
                      <a:pPr algn="ctr" fontAlgn="b"/>
                      <a:r>
                        <a:rPr lang="fr-FR" sz="1100" b="1" i="0" u="none" strike="noStrike">
                          <a:solidFill>
                            <a:srgbClr val="FFFFFF"/>
                          </a:solidFill>
                          <a:latin typeface="Calibri"/>
                        </a:rPr>
                        <a:t>-0,06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3735"/>
                    </a:solidFill>
                  </a:tcPr>
                </a:tc>
                <a:tc>
                  <a:txBody>
                    <a:bodyPr/>
                    <a:lstStyle/>
                    <a:p>
                      <a:pPr algn="ctr" fontAlgn="b"/>
                      <a:r>
                        <a:rPr lang="fr-FR" sz="1100" b="1" i="0" u="none" strike="noStrike">
                          <a:solidFill>
                            <a:srgbClr val="FFFFFF"/>
                          </a:solidFill>
                          <a:latin typeface="Calibri"/>
                        </a:rPr>
                        <a:t>-0,06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3735"/>
                    </a:solidFill>
                  </a:tcPr>
                </a:tc>
                <a:tc>
                  <a:txBody>
                    <a:bodyPr/>
                    <a:lstStyle/>
                    <a:p>
                      <a:pPr algn="ctr" fontAlgn="b"/>
                      <a:r>
                        <a:rPr lang="fr-FR" sz="1100" b="1" i="0" u="none" strike="noStrike">
                          <a:solidFill>
                            <a:srgbClr val="FFFFFF"/>
                          </a:solidFill>
                          <a:latin typeface="Calibri"/>
                        </a:rPr>
                        <a:t>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3735"/>
                    </a:solidFill>
                  </a:tcPr>
                </a:tc>
              </a:tr>
              <a:tr h="302176">
                <a:tc>
                  <a:txBody>
                    <a:bodyPr/>
                    <a:lstStyle/>
                    <a:p>
                      <a:pPr algn="l" fontAlgn="b"/>
                      <a:endParaRPr lang="fr-FR" sz="1100" b="1" i="0" u="none" strike="noStrike" dirty="0">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fr-FR" sz="1100" b="0" i="0" u="none" strike="noStrike">
                        <a:solidFill>
                          <a:srgbClr val="000000"/>
                        </a:solidFill>
                        <a:latin typeface="Calibri"/>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fr-FR" sz="1100" b="0" i="0" u="none" strike="noStrike">
                        <a:solidFill>
                          <a:srgbClr val="000000"/>
                        </a:solidFill>
                        <a:latin typeface="Calibri"/>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fr-FR" sz="1100" b="0" i="0" u="none" strike="noStrike">
                        <a:solidFill>
                          <a:srgbClr val="000000"/>
                        </a:solidFill>
                        <a:latin typeface="Calibri"/>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fr-FR" sz="1100" b="0" i="0" u="none" strike="noStrike">
                        <a:solidFill>
                          <a:srgbClr val="000000"/>
                        </a:solidFill>
                        <a:latin typeface="Calibri"/>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r>
              <a:tr h="317284">
                <a:tc>
                  <a:txBody>
                    <a:bodyPr/>
                    <a:lstStyle/>
                    <a:p>
                      <a:pPr algn="l" fontAlgn="b"/>
                      <a:endParaRPr lang="fr-FR" sz="1100" b="1"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fr-FR" sz="1100" b="0" i="0" u="none" strike="noStrike">
                        <a:solidFill>
                          <a:srgbClr val="000000"/>
                        </a:solidFill>
                        <a:latin typeface="Calibri"/>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fr-FR" sz="1100" b="0" i="0" u="none" strike="noStrike">
                        <a:solidFill>
                          <a:srgbClr val="000000"/>
                        </a:solidFill>
                        <a:latin typeface="Calibri"/>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fr-FR" sz="1100" b="0" i="0" u="none" strike="noStrike">
                        <a:solidFill>
                          <a:srgbClr val="000000"/>
                        </a:solidFill>
                        <a:latin typeface="Calibri"/>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fr-FR" sz="1100" b="0" i="0" u="none" strike="noStrike">
                        <a:solidFill>
                          <a:srgbClr val="000000"/>
                        </a:solidFill>
                        <a:latin typeface="Calibri"/>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r>
              <a:tr h="317284">
                <a:tc>
                  <a:txBody>
                    <a:bodyPr/>
                    <a:lstStyle/>
                    <a:p>
                      <a:pPr algn="l" fontAlgn="b"/>
                      <a:endParaRPr lang="fr-FR" sz="1100" b="1" i="0" u="none" strike="noStrike" dirty="0">
                        <a:solidFill>
                          <a:srgbClr val="000000"/>
                        </a:solidFill>
                        <a:latin typeface="Calibri"/>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l-GR" sz="1100" b="1" i="0" u="none" strike="noStrike" dirty="0">
                          <a:solidFill>
                            <a:srgbClr val="000000"/>
                          </a:solidFill>
                          <a:latin typeface="Calibri"/>
                        </a:rPr>
                        <a:t>Δ</a:t>
                      </a:r>
                      <a:r>
                        <a:rPr lang="fr-FR" sz="1100" b="1" i="0" u="none" strike="noStrike" dirty="0">
                          <a:solidFill>
                            <a:srgbClr val="000000"/>
                          </a:solidFill>
                          <a:latin typeface="Calibri"/>
                        </a:rPr>
                        <a:t>Dies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100" b="1" i="0" u="none" strike="noStrike" dirty="0">
                          <a:solidFill>
                            <a:srgbClr val="000000"/>
                          </a:solidFill>
                          <a:latin typeface="Calibri"/>
                        </a:rPr>
                        <a:t>DF / SF</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1" i="0" u="none" strike="noStrike" dirty="0">
                          <a:solidFill>
                            <a:srgbClr val="000000"/>
                          </a:solidFill>
                          <a:latin typeface="Calibri"/>
                        </a:rPr>
                        <a:t>DF+s / SF</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1" i="0" u="none" strike="noStrike" dirty="0">
                          <a:solidFill>
                            <a:srgbClr val="000000"/>
                          </a:solidFill>
                          <a:latin typeface="Calibri"/>
                        </a:rPr>
                        <a:t>DF+s / DF</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7284">
                <a:tc>
                  <a:txBody>
                    <a:bodyPr/>
                    <a:lstStyle/>
                    <a:p>
                      <a:pPr algn="ctr" fontAlgn="ctr"/>
                      <a:r>
                        <a:rPr lang="fr-FR" sz="1100" b="1" i="0" u="none" strike="noStrike" dirty="0">
                          <a:solidFill>
                            <a:srgbClr val="000000"/>
                          </a:solidFill>
                          <a:latin typeface="Calibri"/>
                        </a:rPr>
                        <a:t>H1b</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9B8"/>
                    </a:solidFill>
                  </a:tcPr>
                </a:tc>
                <a:tc>
                  <a:txBody>
                    <a:bodyPr/>
                    <a:lstStyle/>
                    <a:p>
                      <a:pPr algn="ctr" fontAlgn="b"/>
                      <a:r>
                        <a:rPr lang="fr-FR" sz="1100" b="1" i="0" u="none" strike="noStrike">
                          <a:solidFill>
                            <a:srgbClr val="FFFFFF"/>
                          </a:solidFill>
                          <a:latin typeface="Calibri"/>
                        </a:rPr>
                        <a:t>Moyenne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9B8"/>
                    </a:solidFill>
                  </a:tcPr>
                </a:tc>
                <a:tc>
                  <a:txBody>
                    <a:bodyPr/>
                    <a:lstStyle/>
                    <a:p>
                      <a:pPr algn="ctr" fontAlgn="b"/>
                      <a:r>
                        <a:rPr lang="fr-FR" sz="1100" b="1" i="0" u="none" strike="noStrike">
                          <a:solidFill>
                            <a:srgbClr val="FFFFFF"/>
                          </a:solidFill>
                          <a:latin typeface="Calibri"/>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fr-FR" sz="1100" b="1" i="0" u="none" strike="noStrike">
                          <a:solidFill>
                            <a:srgbClr val="FFFFFF"/>
                          </a:solidFill>
                          <a:latin typeface="Calibri"/>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fr-FR" sz="1100" b="1" i="0" u="none" strike="noStrike">
                          <a:solidFill>
                            <a:srgbClr val="FFFFFF"/>
                          </a:solidFill>
                          <a:latin typeface="Calibri"/>
                        </a:rPr>
                        <a:t>-10%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r>
              <a:tr h="317284">
                <a:tc>
                  <a:txBody>
                    <a:bodyPr/>
                    <a:lstStyle/>
                    <a:p>
                      <a:pPr algn="ctr" fontAlgn="ctr"/>
                      <a:r>
                        <a:rPr lang="fr-FR" sz="1100" b="1" i="0" u="none" strike="noStrike" dirty="0">
                          <a:solidFill>
                            <a:srgbClr val="000000"/>
                          </a:solidFill>
                          <a:latin typeface="Calibri"/>
                        </a:rPr>
                        <a:t>H2d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795"/>
                    </a:solidFill>
                  </a:tcPr>
                </a:tc>
                <a:tc>
                  <a:txBody>
                    <a:bodyPr/>
                    <a:lstStyle/>
                    <a:p>
                      <a:pPr algn="ctr" fontAlgn="b"/>
                      <a:r>
                        <a:rPr lang="fr-FR" sz="1100" b="1" i="0" u="none" strike="noStrike">
                          <a:solidFill>
                            <a:srgbClr val="FFFFFF"/>
                          </a:solidFill>
                          <a:latin typeface="Calibri"/>
                        </a:rPr>
                        <a:t>Moyenne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795"/>
                    </a:solidFill>
                  </a:tcPr>
                </a:tc>
                <a:tc>
                  <a:txBody>
                    <a:bodyPr/>
                    <a:lstStyle/>
                    <a:p>
                      <a:pPr algn="ctr" fontAlgn="b"/>
                      <a:r>
                        <a:rPr lang="fr-FR" sz="1100" b="1" i="0" u="none" strike="noStrike">
                          <a:solidFill>
                            <a:srgbClr val="FFFFFF"/>
                          </a:solidFill>
                          <a:latin typeface="Calibri"/>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fr-FR" sz="1100" b="1" i="0" u="none" strike="noStrike">
                          <a:solidFill>
                            <a:srgbClr val="FFFFFF"/>
                          </a:solidFill>
                          <a:latin typeface="Calibri"/>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fr-FR" sz="1100" b="1" i="0" u="none" strike="noStrike">
                          <a:solidFill>
                            <a:srgbClr val="FFFFFF"/>
                          </a:solidFill>
                          <a:latin typeface="Calibri"/>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r>
              <a:tr h="317284">
                <a:tc>
                  <a:txBody>
                    <a:bodyPr/>
                    <a:lstStyle/>
                    <a:p>
                      <a:pPr algn="ctr" fontAlgn="ctr"/>
                      <a:r>
                        <a:rPr lang="fr-FR" sz="1100" b="1" i="0" u="none" strike="noStrike" dirty="0">
                          <a:solidFill>
                            <a:srgbClr val="000000"/>
                          </a:solidFill>
                          <a:latin typeface="Calibri"/>
                        </a:rPr>
                        <a:t>H3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3735"/>
                    </a:solidFill>
                  </a:tcPr>
                </a:tc>
                <a:tc>
                  <a:txBody>
                    <a:bodyPr/>
                    <a:lstStyle/>
                    <a:p>
                      <a:pPr algn="ctr" fontAlgn="b"/>
                      <a:r>
                        <a:rPr lang="fr-FR" sz="1100" b="1" i="0" u="none" strike="noStrike">
                          <a:solidFill>
                            <a:srgbClr val="FFFFFF"/>
                          </a:solidFill>
                          <a:latin typeface="Calibri"/>
                        </a:rPr>
                        <a:t>Moyenne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3735"/>
                    </a:solidFill>
                  </a:tcPr>
                </a:tc>
                <a:tc>
                  <a:txBody>
                    <a:bodyPr/>
                    <a:lstStyle/>
                    <a:p>
                      <a:pPr algn="ctr" fontAlgn="b"/>
                      <a:r>
                        <a:rPr lang="fr-FR" sz="1100" b="1" i="0" u="none" strike="noStrike">
                          <a:solidFill>
                            <a:srgbClr val="FFFFFF"/>
                          </a:solidFill>
                          <a:latin typeface="Calibri"/>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3735"/>
                    </a:solidFill>
                  </a:tcPr>
                </a:tc>
                <a:tc>
                  <a:txBody>
                    <a:bodyPr/>
                    <a:lstStyle/>
                    <a:p>
                      <a:pPr algn="ctr" fontAlgn="b"/>
                      <a:r>
                        <a:rPr lang="fr-FR" sz="1100" b="1" i="0" u="none" strike="noStrike">
                          <a:solidFill>
                            <a:srgbClr val="FFFFFF"/>
                          </a:solidFill>
                          <a:latin typeface="Calibri"/>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3735"/>
                    </a:solidFill>
                  </a:tcPr>
                </a:tc>
                <a:tc>
                  <a:txBody>
                    <a:bodyPr/>
                    <a:lstStyle/>
                    <a:p>
                      <a:pPr algn="ctr" fontAlgn="b"/>
                      <a:r>
                        <a:rPr lang="fr-FR" sz="1100" b="1" i="0" u="none" strike="noStrike" dirty="0">
                          <a:solidFill>
                            <a:srgbClr val="FFFFFF"/>
                          </a:solidFill>
                          <a:latin typeface="Calibri"/>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3735"/>
                    </a:solidFill>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Influence du type de vitrage sur la Dies</a:t>
            </a:r>
            <a:endParaRPr lang="fr-FR" dirty="0"/>
          </a:p>
        </p:txBody>
      </p:sp>
      <p:sp>
        <p:nvSpPr>
          <p:cNvPr id="3" name="Espace réservé du contenu 2"/>
          <p:cNvSpPr>
            <a:spLocks noGrp="1"/>
          </p:cNvSpPr>
          <p:nvPr>
            <p:ph idx="1"/>
          </p:nvPr>
        </p:nvSpPr>
        <p:spPr/>
        <p:txBody>
          <a:bodyPr/>
          <a:lstStyle/>
          <a:p>
            <a:pPr algn="just"/>
            <a:r>
              <a:rPr lang="fr-FR" sz="2800" dirty="0" smtClean="0"/>
              <a:t>La mise en place du vitrage </a:t>
            </a:r>
            <a:r>
              <a:rPr lang="fr-FR" sz="2800" dirty="0" err="1" smtClean="0"/>
              <a:t>Planistar</a:t>
            </a:r>
            <a:r>
              <a:rPr lang="fr-FR" sz="2800" dirty="0" smtClean="0"/>
              <a:t> Sun sur les 4 faces entraîne une diminution importante de la Dies par rapport au vitrage de base sur les 3 zones climatiques (entre 28% et 42%).</a:t>
            </a:r>
          </a:p>
          <a:p>
            <a:pPr algn="just"/>
            <a:r>
              <a:rPr lang="fr-FR" sz="2800" dirty="0" smtClean="0"/>
              <a:t>Bien que le vitrage Cool Lite </a:t>
            </a:r>
            <a:r>
              <a:rPr lang="fr-FR" sz="2800" dirty="0" err="1" smtClean="0"/>
              <a:t>Xtrem</a:t>
            </a:r>
            <a:r>
              <a:rPr lang="fr-FR" sz="2800" dirty="0" smtClean="0"/>
              <a:t> ait des facteurs solaires plus performants que le </a:t>
            </a:r>
            <a:r>
              <a:rPr lang="fr-FR" sz="2800" dirty="0" err="1" smtClean="0"/>
              <a:t>Planistar</a:t>
            </a:r>
            <a:r>
              <a:rPr lang="fr-FR" sz="2800" dirty="0" smtClean="0"/>
              <a:t> Sun, le fait de ne l’installer que sur les façades Sud et Ouest ne réduit pas l’inconfort chaud aussi efficacement que le </a:t>
            </a:r>
            <a:r>
              <a:rPr lang="fr-FR" sz="2800" dirty="0" err="1" smtClean="0"/>
              <a:t>Planistar</a:t>
            </a:r>
            <a:r>
              <a:rPr lang="fr-FR" sz="2800" dirty="0" smtClean="0"/>
              <a:t> Sun sur les 4 faces.</a:t>
            </a:r>
            <a:endParaRPr lang="fr-FR" sz="2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Influence du type de vitrage sur la Dies</a:t>
            </a:r>
            <a:endParaRPr lang="fr-FR" dirty="0"/>
          </a:p>
        </p:txBody>
      </p:sp>
      <p:graphicFrame>
        <p:nvGraphicFramePr>
          <p:cNvPr id="8" name="Espace réservé du contenu 7"/>
          <p:cNvGraphicFramePr>
            <a:graphicFrameLocks noGrp="1"/>
          </p:cNvGraphicFramePr>
          <p:nvPr>
            <p:ph idx="1"/>
          </p:nvPr>
        </p:nvGraphicFramePr>
        <p:xfrm>
          <a:off x="1331642" y="1268760"/>
          <a:ext cx="7236294" cy="1771650"/>
        </p:xfrm>
        <a:graphic>
          <a:graphicData uri="http://schemas.openxmlformats.org/drawingml/2006/table">
            <a:tbl>
              <a:tblPr/>
              <a:tblGrid>
                <a:gridCol w="1206049"/>
                <a:gridCol w="1206049"/>
                <a:gridCol w="1206049"/>
                <a:gridCol w="1206049"/>
                <a:gridCol w="1206049"/>
                <a:gridCol w="1206049"/>
              </a:tblGrid>
              <a:tr h="771525">
                <a:tc>
                  <a:txBody>
                    <a:bodyPr/>
                    <a:lstStyle/>
                    <a:p>
                      <a:pPr algn="l" fontAlgn="b"/>
                      <a:endParaRPr lang="fr-FR" sz="1100" b="0" i="0" u="none" strike="noStrike" dirty="0">
                        <a:solidFill>
                          <a:srgbClr val="000000"/>
                        </a:solidFill>
                        <a:latin typeface="Calibri"/>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gridSpan="3">
                  <a:txBody>
                    <a:bodyPr/>
                    <a:lstStyle/>
                    <a:p>
                      <a:pPr algn="ctr" fontAlgn="ctr"/>
                      <a:r>
                        <a:rPr lang="fr-FR" sz="1100" b="1" i="0" u="none" strike="noStrike">
                          <a:solidFill>
                            <a:srgbClr val="000000"/>
                          </a:solidFill>
                          <a:latin typeface="Calibri"/>
                        </a:rPr>
                        <a:t>Planistar Sun/Base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lang="fr-FR"/>
                    </a:p>
                  </a:txBody>
                  <a:tcPr/>
                </a:tc>
                <a:tc hMerge="1">
                  <a:txBody>
                    <a:bodyPr/>
                    <a:lstStyle/>
                    <a:p>
                      <a:endParaRPr lang="fr-FR"/>
                    </a:p>
                  </a:txBody>
                  <a:tcPr/>
                </a:tc>
                <a:tc>
                  <a:txBody>
                    <a:bodyPr/>
                    <a:lstStyle/>
                    <a:p>
                      <a:pPr algn="ctr" fontAlgn="ctr"/>
                      <a:r>
                        <a:rPr lang="fr-FR" sz="1100" b="1" i="0" u="none" strike="noStrike" dirty="0">
                          <a:solidFill>
                            <a:srgbClr val="000000"/>
                          </a:solidFill>
                          <a:latin typeface="Calibri"/>
                        </a:rPr>
                        <a:t>Cool Lite </a:t>
                      </a:r>
                      <a:r>
                        <a:rPr lang="fr-FR" sz="1100" b="1" i="0" u="none" strike="noStrike" dirty="0" err="1">
                          <a:solidFill>
                            <a:srgbClr val="000000"/>
                          </a:solidFill>
                          <a:latin typeface="Calibri"/>
                        </a:rPr>
                        <a:t>Xtrem</a:t>
                      </a:r>
                      <a:r>
                        <a:rPr lang="fr-FR" sz="1100" b="1" i="0" u="none" strike="noStrike" dirty="0">
                          <a:solidFill>
                            <a:srgbClr val="000000"/>
                          </a:solidFill>
                          <a:latin typeface="Calibri"/>
                        </a:rPr>
                        <a:t>/Base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fontAlgn="ctr"/>
                      <a:r>
                        <a:rPr lang="fr-FR" sz="1100" b="1" i="0" u="none" strike="noStrike" dirty="0">
                          <a:solidFill>
                            <a:schemeClr val="bg1"/>
                          </a:solidFill>
                          <a:latin typeface="Calibri"/>
                        </a:rPr>
                        <a:t>Cool Lite </a:t>
                      </a:r>
                      <a:r>
                        <a:rPr lang="fr-FR" sz="1100" b="1" i="0" u="none" strike="noStrike" dirty="0" err="1">
                          <a:solidFill>
                            <a:schemeClr val="bg1"/>
                          </a:solidFill>
                          <a:latin typeface="Calibri"/>
                        </a:rPr>
                        <a:t>Xtrem</a:t>
                      </a:r>
                      <a:r>
                        <a:rPr lang="fr-FR" sz="1100" b="1" i="0" u="none" strike="noStrike" dirty="0">
                          <a:solidFill>
                            <a:schemeClr val="bg1"/>
                          </a:solidFill>
                          <a:latin typeface="Calibri"/>
                        </a:rPr>
                        <a:t>/ </a:t>
                      </a:r>
                      <a:r>
                        <a:rPr lang="fr-FR" sz="1100" b="1" i="0" u="none" strike="noStrike" dirty="0" err="1">
                          <a:solidFill>
                            <a:schemeClr val="bg1"/>
                          </a:solidFill>
                          <a:latin typeface="Calibri"/>
                        </a:rPr>
                        <a:t>Planistar</a:t>
                      </a:r>
                      <a:r>
                        <a:rPr lang="fr-FR" sz="1100" b="1" i="0" u="none" strike="noStrike" dirty="0">
                          <a:solidFill>
                            <a:schemeClr val="bg1"/>
                          </a:solidFill>
                          <a:latin typeface="Calibri"/>
                        </a:rPr>
                        <a:t> Sun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6091"/>
                    </a:solidFill>
                  </a:tcPr>
                </a:tc>
              </a:tr>
              <a:tr h="200025">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l-GR" sz="1100" b="1" i="0" u="none" strike="noStrike" dirty="0" smtClean="0">
                          <a:solidFill>
                            <a:srgbClr val="000000"/>
                          </a:solidFill>
                          <a:latin typeface="+mn-lt"/>
                        </a:rPr>
                        <a:t>Δ</a:t>
                      </a:r>
                      <a:r>
                        <a:rPr lang="fr-FR" sz="1100" b="1" i="0" u="none" strike="noStrike" dirty="0" smtClean="0">
                          <a:solidFill>
                            <a:srgbClr val="000000"/>
                          </a:solidFill>
                          <a:latin typeface="+mn-lt"/>
                        </a:rPr>
                        <a:t>Dies (h)</a:t>
                      </a: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1100" b="1" i="0" u="none" strike="noStrike">
                          <a:solidFill>
                            <a:srgbClr val="000000"/>
                          </a:solidFill>
                          <a:latin typeface="Calibri"/>
                        </a:rPr>
                        <a:t>H1b</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9B8"/>
                    </a:solidFill>
                  </a:tcPr>
                </a:tc>
                <a:tc>
                  <a:txBody>
                    <a:bodyPr/>
                    <a:lstStyle/>
                    <a:p>
                      <a:pPr algn="ctr" fontAlgn="ctr"/>
                      <a:r>
                        <a:rPr lang="fr-FR" sz="1100" b="1" i="0" u="none" strike="noStrike">
                          <a:solidFill>
                            <a:srgbClr val="000000"/>
                          </a:solidFill>
                          <a:latin typeface="Calibri"/>
                        </a:rPr>
                        <a:t>H2d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795"/>
                    </a:solidFill>
                  </a:tcPr>
                </a:tc>
                <a:tc>
                  <a:txBody>
                    <a:bodyPr/>
                    <a:lstStyle/>
                    <a:p>
                      <a:pPr algn="ctr" fontAlgn="ctr"/>
                      <a:r>
                        <a:rPr lang="fr-FR" sz="1100" b="1" i="0" u="none" strike="noStrike">
                          <a:solidFill>
                            <a:srgbClr val="000000"/>
                          </a:solidFill>
                          <a:latin typeface="Calibri"/>
                        </a:rPr>
                        <a:t>H3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3735"/>
                    </a:solidFill>
                  </a:tcPr>
                </a:tc>
                <a:tc>
                  <a:txBody>
                    <a:bodyPr/>
                    <a:lstStyle/>
                    <a:p>
                      <a:pPr algn="ctr" fontAlgn="ctr"/>
                      <a:r>
                        <a:rPr lang="fr-FR" sz="1100" b="1" i="0" u="none" strike="noStrike">
                          <a:solidFill>
                            <a:srgbClr val="000000"/>
                          </a:solidFill>
                          <a:latin typeface="Calibri"/>
                        </a:rPr>
                        <a:t>H3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3735"/>
                    </a:solidFill>
                  </a:tcPr>
                </a:tc>
                <a:tc>
                  <a:txBody>
                    <a:bodyPr/>
                    <a:lstStyle/>
                    <a:p>
                      <a:pPr algn="ctr" fontAlgn="ctr"/>
                      <a:r>
                        <a:rPr lang="fr-FR" sz="1100" b="1" i="0" u="none" strike="noStrike">
                          <a:solidFill>
                            <a:srgbClr val="000000"/>
                          </a:solidFill>
                          <a:latin typeface="Calibri"/>
                        </a:rPr>
                        <a:t>H3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3735"/>
                    </a:solidFill>
                  </a:tcPr>
                </a:tc>
              </a:tr>
              <a:tr h="200025">
                <a:tc>
                  <a:txBody>
                    <a:bodyPr/>
                    <a:lstStyle/>
                    <a:p>
                      <a:pPr algn="l" fontAlgn="b"/>
                      <a:r>
                        <a:rPr lang="fr-FR" sz="1100" b="1" i="0" u="none" strike="noStrike" dirty="0">
                          <a:solidFill>
                            <a:srgbClr val="000000"/>
                          </a:solidFill>
                          <a:latin typeface="Calibri"/>
                        </a:rPr>
                        <a:t>Simple flux</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fr-FR" sz="1100" b="1" i="0" u="none" strike="noStrike" dirty="0">
                          <a:solidFill>
                            <a:srgbClr val="000000"/>
                          </a:solidFill>
                          <a:latin typeface="Calibri"/>
                        </a:rPr>
                        <a:t>-3,05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9B8"/>
                    </a:solidFill>
                  </a:tcPr>
                </a:tc>
                <a:tc>
                  <a:txBody>
                    <a:bodyPr/>
                    <a:lstStyle/>
                    <a:p>
                      <a:pPr algn="ctr" fontAlgn="b"/>
                      <a:r>
                        <a:rPr lang="fr-FR" sz="1100" b="1" i="0" u="none" strike="noStrike" dirty="0">
                          <a:solidFill>
                            <a:srgbClr val="000000"/>
                          </a:solidFill>
                          <a:latin typeface="Calibri"/>
                        </a:rPr>
                        <a:t>-4,52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795"/>
                    </a:solidFill>
                  </a:tcPr>
                </a:tc>
                <a:tc>
                  <a:txBody>
                    <a:bodyPr/>
                    <a:lstStyle/>
                    <a:p>
                      <a:pPr algn="ctr" fontAlgn="b"/>
                      <a:r>
                        <a:rPr lang="fr-FR" sz="1100" b="1" i="0" u="none" strike="noStrike">
                          <a:solidFill>
                            <a:srgbClr val="FFFFFF"/>
                          </a:solidFill>
                          <a:latin typeface="Calibri"/>
                        </a:rPr>
                        <a:t>-5,67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3735"/>
                    </a:solidFill>
                  </a:tcPr>
                </a:tc>
                <a:tc>
                  <a:txBody>
                    <a:bodyPr/>
                    <a:lstStyle/>
                    <a:p>
                      <a:pPr algn="ctr" fontAlgn="b"/>
                      <a:r>
                        <a:rPr lang="fr-FR" sz="1100" b="1" i="0" u="none" strike="noStrike">
                          <a:solidFill>
                            <a:srgbClr val="FFFFFF"/>
                          </a:solidFill>
                          <a:latin typeface="Calibri"/>
                        </a:rPr>
                        <a:t>-4,05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3735"/>
                    </a:solidFill>
                  </a:tcPr>
                </a:tc>
                <a:tc>
                  <a:txBody>
                    <a:bodyPr/>
                    <a:lstStyle/>
                    <a:p>
                      <a:pPr algn="ctr" fontAlgn="b"/>
                      <a:r>
                        <a:rPr lang="fr-FR" sz="1100" b="1" i="0" u="none" strike="noStrike">
                          <a:solidFill>
                            <a:srgbClr val="FFFFFF"/>
                          </a:solidFill>
                          <a:latin typeface="Calibri"/>
                        </a:rPr>
                        <a:t>1,63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3735"/>
                    </a:solidFill>
                  </a:tcPr>
                </a:tc>
              </a:tr>
              <a:tr h="200025">
                <a:tc>
                  <a:txBody>
                    <a:bodyPr/>
                    <a:lstStyle/>
                    <a:p>
                      <a:pPr algn="l" fontAlgn="b"/>
                      <a:r>
                        <a:rPr lang="fr-FR" sz="1100" b="1" i="0" u="none" strike="noStrike" dirty="0">
                          <a:solidFill>
                            <a:srgbClr val="000000"/>
                          </a:solidFill>
                          <a:latin typeface="Calibri"/>
                        </a:rPr>
                        <a:t>Double flux</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fr-FR" sz="1100" b="1" i="0" u="none" strike="noStrike" dirty="0">
                          <a:solidFill>
                            <a:srgbClr val="000000"/>
                          </a:solidFill>
                          <a:latin typeface="Calibri"/>
                        </a:rPr>
                        <a:t>-2,95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9B8"/>
                    </a:solidFill>
                  </a:tcPr>
                </a:tc>
                <a:tc>
                  <a:txBody>
                    <a:bodyPr/>
                    <a:lstStyle/>
                    <a:p>
                      <a:pPr algn="ctr" fontAlgn="b"/>
                      <a:r>
                        <a:rPr lang="fr-FR" sz="1100" b="1" i="0" u="none" strike="noStrike" dirty="0">
                          <a:solidFill>
                            <a:srgbClr val="000000"/>
                          </a:solidFill>
                          <a:latin typeface="Calibri"/>
                        </a:rPr>
                        <a:t>-4,61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795"/>
                    </a:solidFill>
                  </a:tcPr>
                </a:tc>
                <a:tc>
                  <a:txBody>
                    <a:bodyPr/>
                    <a:lstStyle/>
                    <a:p>
                      <a:pPr algn="ctr" fontAlgn="b"/>
                      <a:r>
                        <a:rPr lang="fr-FR" sz="1100" b="1" i="0" u="none" strike="noStrike">
                          <a:solidFill>
                            <a:srgbClr val="FFFFFF"/>
                          </a:solidFill>
                          <a:latin typeface="Calibri"/>
                        </a:rPr>
                        <a:t>-5,71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3735"/>
                    </a:solidFill>
                  </a:tcPr>
                </a:tc>
                <a:tc>
                  <a:txBody>
                    <a:bodyPr/>
                    <a:lstStyle/>
                    <a:p>
                      <a:pPr algn="ctr" fontAlgn="b"/>
                      <a:r>
                        <a:rPr lang="fr-FR" sz="1100" b="1" i="0" u="none" strike="noStrike">
                          <a:solidFill>
                            <a:srgbClr val="FFFFFF"/>
                          </a:solidFill>
                          <a:latin typeface="Calibri"/>
                        </a:rPr>
                        <a:t>-4,06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3735"/>
                    </a:solidFill>
                  </a:tcPr>
                </a:tc>
                <a:tc>
                  <a:txBody>
                    <a:bodyPr/>
                    <a:lstStyle/>
                    <a:p>
                      <a:pPr algn="ctr" fontAlgn="b"/>
                      <a:r>
                        <a:rPr lang="fr-FR" sz="1100" b="1" i="0" u="none" strike="noStrike">
                          <a:solidFill>
                            <a:srgbClr val="FFFFFF"/>
                          </a:solidFill>
                          <a:latin typeface="Calibri"/>
                        </a:rPr>
                        <a:t>1,65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3735"/>
                    </a:solidFill>
                  </a:tcPr>
                </a:tc>
              </a:tr>
              <a:tr h="200025">
                <a:tc>
                  <a:txBody>
                    <a:bodyPr/>
                    <a:lstStyle/>
                    <a:p>
                      <a:pPr algn="l" fontAlgn="b"/>
                      <a:r>
                        <a:rPr lang="fr-FR" sz="1100" b="1" i="0" u="none" strike="noStrike" dirty="0">
                          <a:solidFill>
                            <a:srgbClr val="000000"/>
                          </a:solidFill>
                          <a:latin typeface="Calibri"/>
                        </a:rPr>
                        <a:t>DF + surventilation</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fr-FR" sz="1100" b="1" i="0" u="none" strike="noStrike">
                          <a:solidFill>
                            <a:srgbClr val="000000"/>
                          </a:solidFill>
                          <a:latin typeface="Calibri"/>
                        </a:rPr>
                        <a:t>-2,71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9B8"/>
                    </a:solidFill>
                  </a:tcPr>
                </a:tc>
                <a:tc>
                  <a:txBody>
                    <a:bodyPr/>
                    <a:lstStyle/>
                    <a:p>
                      <a:pPr algn="ctr" fontAlgn="b"/>
                      <a:r>
                        <a:rPr lang="fr-FR" sz="1100" b="1" i="0" u="none" strike="noStrike">
                          <a:solidFill>
                            <a:srgbClr val="000000"/>
                          </a:solidFill>
                          <a:latin typeface="Calibri"/>
                        </a:rPr>
                        <a:t>-4,27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795"/>
                    </a:solidFill>
                  </a:tcPr>
                </a:tc>
                <a:tc>
                  <a:txBody>
                    <a:bodyPr/>
                    <a:lstStyle/>
                    <a:p>
                      <a:pPr algn="ctr" fontAlgn="b"/>
                      <a:r>
                        <a:rPr lang="fr-FR" sz="1100" b="1" i="0" u="none" strike="noStrike" dirty="0">
                          <a:solidFill>
                            <a:srgbClr val="FFFFFF"/>
                          </a:solidFill>
                          <a:latin typeface="Calibri"/>
                        </a:rPr>
                        <a:t>-5,21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3735"/>
                    </a:solidFill>
                  </a:tcPr>
                </a:tc>
                <a:tc>
                  <a:txBody>
                    <a:bodyPr/>
                    <a:lstStyle/>
                    <a:p>
                      <a:pPr algn="ctr" fontAlgn="b"/>
                      <a:r>
                        <a:rPr lang="fr-FR" sz="1100" b="1" i="0" u="none" strike="noStrike" dirty="0">
                          <a:solidFill>
                            <a:srgbClr val="FFFFFF"/>
                          </a:solidFill>
                          <a:latin typeface="Calibri"/>
                        </a:rPr>
                        <a:t>-3,71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3735"/>
                    </a:solidFill>
                  </a:tcPr>
                </a:tc>
                <a:tc>
                  <a:txBody>
                    <a:bodyPr/>
                    <a:lstStyle/>
                    <a:p>
                      <a:pPr algn="ctr" fontAlgn="b"/>
                      <a:r>
                        <a:rPr lang="fr-FR" sz="1100" b="1" i="0" u="none" strike="noStrike">
                          <a:solidFill>
                            <a:srgbClr val="FFFFFF"/>
                          </a:solidFill>
                          <a:latin typeface="Calibri"/>
                        </a:rPr>
                        <a:t>1,50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3735"/>
                    </a:solidFill>
                  </a:tcPr>
                </a:tc>
              </a:tr>
              <a:tr h="200025">
                <a:tc>
                  <a:txBody>
                    <a:bodyPr/>
                    <a:lstStyle/>
                    <a:p>
                      <a:pPr algn="l" fontAlgn="b"/>
                      <a:r>
                        <a:rPr lang="fr-FR" sz="1100" b="1" i="0" u="none" strike="noStrike" dirty="0">
                          <a:solidFill>
                            <a:srgbClr val="000000"/>
                          </a:solidFill>
                          <a:latin typeface="Calibri"/>
                        </a:rPr>
                        <a:t>Moyenne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fr-FR" sz="1100" b="1" i="0" u="none" strike="noStrike">
                          <a:solidFill>
                            <a:srgbClr val="FFFFFF"/>
                          </a:solidFill>
                          <a:latin typeface="Calibri"/>
                        </a:rPr>
                        <a:t>-2,90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74807"/>
                    </a:solidFill>
                  </a:tcPr>
                </a:tc>
                <a:tc>
                  <a:txBody>
                    <a:bodyPr/>
                    <a:lstStyle/>
                    <a:p>
                      <a:pPr algn="ctr" fontAlgn="b"/>
                      <a:r>
                        <a:rPr lang="fr-FR" sz="1100" b="1" i="0" u="none" strike="noStrike">
                          <a:solidFill>
                            <a:srgbClr val="FFFFFF"/>
                          </a:solidFill>
                          <a:latin typeface="Calibri"/>
                        </a:rPr>
                        <a:t>-4,47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74807"/>
                    </a:solidFill>
                  </a:tcPr>
                </a:tc>
                <a:tc>
                  <a:txBody>
                    <a:bodyPr/>
                    <a:lstStyle/>
                    <a:p>
                      <a:pPr algn="ctr" fontAlgn="b"/>
                      <a:r>
                        <a:rPr lang="fr-FR" sz="1100" b="1" i="0" u="none" strike="noStrike">
                          <a:solidFill>
                            <a:srgbClr val="FFFFFF"/>
                          </a:solidFill>
                          <a:latin typeface="Calibri"/>
                        </a:rPr>
                        <a:t>-5,53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74807"/>
                    </a:solidFill>
                  </a:tcPr>
                </a:tc>
                <a:tc>
                  <a:txBody>
                    <a:bodyPr/>
                    <a:lstStyle/>
                    <a:p>
                      <a:pPr algn="ctr" fontAlgn="b"/>
                      <a:r>
                        <a:rPr lang="fr-FR" sz="1100" b="1" i="0" u="none" strike="noStrike" dirty="0">
                          <a:solidFill>
                            <a:srgbClr val="FFFFFF"/>
                          </a:solidFill>
                          <a:latin typeface="Calibri"/>
                        </a:rPr>
                        <a:t>-3,94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74807"/>
                    </a:solidFill>
                  </a:tcPr>
                </a:tc>
                <a:tc>
                  <a:txBody>
                    <a:bodyPr/>
                    <a:lstStyle/>
                    <a:p>
                      <a:pPr algn="ctr" fontAlgn="b"/>
                      <a:r>
                        <a:rPr lang="fr-FR" sz="1100" b="1" i="0" u="none" strike="noStrike" dirty="0">
                          <a:solidFill>
                            <a:srgbClr val="FFFFFF"/>
                          </a:solidFill>
                          <a:latin typeface="Calibri"/>
                        </a:rPr>
                        <a:t>1,59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74807"/>
                    </a:solidFill>
                  </a:tcPr>
                </a:tc>
              </a:tr>
            </a:tbl>
          </a:graphicData>
        </a:graphic>
      </p:graphicFrame>
      <p:graphicFrame>
        <p:nvGraphicFramePr>
          <p:cNvPr id="9" name="Tableau 8"/>
          <p:cNvGraphicFramePr>
            <a:graphicFrameLocks noGrp="1"/>
          </p:cNvGraphicFramePr>
          <p:nvPr/>
        </p:nvGraphicFramePr>
        <p:xfrm>
          <a:off x="1331640" y="3573016"/>
          <a:ext cx="7308306" cy="1771650"/>
        </p:xfrm>
        <a:graphic>
          <a:graphicData uri="http://schemas.openxmlformats.org/drawingml/2006/table">
            <a:tbl>
              <a:tblPr/>
              <a:tblGrid>
                <a:gridCol w="1218051"/>
                <a:gridCol w="1218051"/>
                <a:gridCol w="1218051"/>
                <a:gridCol w="1218051"/>
                <a:gridCol w="1218051"/>
                <a:gridCol w="1218051"/>
              </a:tblGrid>
              <a:tr h="771525">
                <a:tc>
                  <a:txBody>
                    <a:bodyPr/>
                    <a:lstStyle/>
                    <a:p>
                      <a:pPr algn="l" fontAlgn="b"/>
                      <a:endParaRPr lang="fr-FR" sz="1100" b="0" i="0" u="none" strike="noStrike" dirty="0">
                        <a:solidFill>
                          <a:srgbClr val="000000"/>
                        </a:solidFill>
                        <a:latin typeface="Calibri"/>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gridSpan="3">
                  <a:txBody>
                    <a:bodyPr/>
                    <a:lstStyle/>
                    <a:p>
                      <a:pPr algn="ctr" fontAlgn="ctr"/>
                      <a:r>
                        <a:rPr lang="fr-FR" sz="1100" b="1" i="0" u="none" strike="noStrike" dirty="0" err="1">
                          <a:solidFill>
                            <a:srgbClr val="000000"/>
                          </a:solidFill>
                          <a:latin typeface="Calibri"/>
                        </a:rPr>
                        <a:t>Planistar</a:t>
                      </a:r>
                      <a:r>
                        <a:rPr lang="fr-FR" sz="1100" b="1" i="0" u="none" strike="noStrike" dirty="0">
                          <a:solidFill>
                            <a:srgbClr val="000000"/>
                          </a:solidFill>
                          <a:latin typeface="Calibri"/>
                        </a:rPr>
                        <a:t> Sun/Base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lang="fr-FR"/>
                    </a:p>
                  </a:txBody>
                  <a:tcPr/>
                </a:tc>
                <a:tc hMerge="1">
                  <a:txBody>
                    <a:bodyPr/>
                    <a:lstStyle/>
                    <a:p>
                      <a:endParaRPr lang="fr-FR"/>
                    </a:p>
                  </a:txBody>
                  <a:tcPr/>
                </a:tc>
                <a:tc>
                  <a:txBody>
                    <a:bodyPr/>
                    <a:lstStyle/>
                    <a:p>
                      <a:pPr algn="ctr" fontAlgn="ctr"/>
                      <a:r>
                        <a:rPr lang="fr-FR" sz="1100" b="1" i="0" u="none" strike="noStrike">
                          <a:solidFill>
                            <a:srgbClr val="000000"/>
                          </a:solidFill>
                          <a:latin typeface="Calibri"/>
                        </a:rPr>
                        <a:t>Cool Lite Xtrem/Base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fontAlgn="ctr"/>
                      <a:r>
                        <a:rPr lang="fr-FR" sz="1100" b="1" i="0" u="none" strike="noStrike" dirty="0">
                          <a:solidFill>
                            <a:schemeClr val="bg1"/>
                          </a:solidFill>
                          <a:latin typeface="Calibri"/>
                        </a:rPr>
                        <a:t>Cool Lite </a:t>
                      </a:r>
                      <a:r>
                        <a:rPr lang="fr-FR" sz="1100" b="1" i="0" u="none" strike="noStrike" dirty="0" err="1">
                          <a:solidFill>
                            <a:schemeClr val="bg1"/>
                          </a:solidFill>
                          <a:latin typeface="Calibri"/>
                        </a:rPr>
                        <a:t>Xtrem</a:t>
                      </a:r>
                      <a:r>
                        <a:rPr lang="fr-FR" sz="1100" b="1" i="0" u="none" strike="noStrike" dirty="0">
                          <a:solidFill>
                            <a:schemeClr val="bg1"/>
                          </a:solidFill>
                          <a:latin typeface="Calibri"/>
                        </a:rPr>
                        <a:t>/ </a:t>
                      </a:r>
                      <a:r>
                        <a:rPr lang="fr-FR" sz="1100" b="1" i="0" u="none" strike="noStrike" dirty="0" err="1">
                          <a:solidFill>
                            <a:schemeClr val="bg1"/>
                          </a:solidFill>
                          <a:latin typeface="Calibri"/>
                        </a:rPr>
                        <a:t>Planistar</a:t>
                      </a:r>
                      <a:r>
                        <a:rPr lang="fr-FR" sz="1100" b="1" i="0" u="none" strike="noStrike" dirty="0">
                          <a:solidFill>
                            <a:schemeClr val="bg1"/>
                          </a:solidFill>
                          <a:latin typeface="Calibri"/>
                        </a:rPr>
                        <a:t> Sun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6091"/>
                    </a:solidFill>
                  </a:tcPr>
                </a:tc>
              </a:tr>
              <a:tr h="200025">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l-GR" sz="1100" b="1" i="0" u="none" strike="noStrike" dirty="0" smtClean="0">
                          <a:solidFill>
                            <a:srgbClr val="000000"/>
                          </a:solidFill>
                          <a:latin typeface="+mn-lt"/>
                        </a:rPr>
                        <a:t>Δ</a:t>
                      </a:r>
                      <a:r>
                        <a:rPr lang="fr-FR" sz="1100" b="1" i="0" u="none" strike="noStrike" dirty="0" smtClean="0">
                          <a:solidFill>
                            <a:srgbClr val="000000"/>
                          </a:solidFill>
                          <a:latin typeface="+mn-lt"/>
                        </a:rPr>
                        <a:t>Dies (%)</a:t>
                      </a: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1100" b="1" i="0" u="none" strike="noStrike">
                          <a:solidFill>
                            <a:srgbClr val="000000"/>
                          </a:solidFill>
                          <a:latin typeface="Calibri"/>
                        </a:rPr>
                        <a:t>H1b</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9B8"/>
                    </a:solidFill>
                  </a:tcPr>
                </a:tc>
                <a:tc>
                  <a:txBody>
                    <a:bodyPr/>
                    <a:lstStyle/>
                    <a:p>
                      <a:pPr algn="ctr" fontAlgn="ctr"/>
                      <a:r>
                        <a:rPr lang="fr-FR" sz="1100" b="1" i="0" u="none" strike="noStrike">
                          <a:solidFill>
                            <a:srgbClr val="000000"/>
                          </a:solidFill>
                          <a:latin typeface="Calibri"/>
                        </a:rPr>
                        <a:t>H2d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795"/>
                    </a:solidFill>
                  </a:tcPr>
                </a:tc>
                <a:tc>
                  <a:txBody>
                    <a:bodyPr/>
                    <a:lstStyle/>
                    <a:p>
                      <a:pPr algn="ctr" fontAlgn="ctr"/>
                      <a:r>
                        <a:rPr lang="fr-FR" sz="1100" b="1" i="0" u="none" strike="noStrike">
                          <a:solidFill>
                            <a:srgbClr val="000000"/>
                          </a:solidFill>
                          <a:latin typeface="Calibri"/>
                        </a:rPr>
                        <a:t>H3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3735"/>
                    </a:solidFill>
                  </a:tcPr>
                </a:tc>
                <a:tc>
                  <a:txBody>
                    <a:bodyPr/>
                    <a:lstStyle/>
                    <a:p>
                      <a:pPr algn="ctr" fontAlgn="ctr"/>
                      <a:r>
                        <a:rPr lang="fr-FR" sz="1100" b="1" i="0" u="none" strike="noStrike">
                          <a:solidFill>
                            <a:srgbClr val="000000"/>
                          </a:solidFill>
                          <a:latin typeface="Calibri"/>
                        </a:rPr>
                        <a:t>H3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3735"/>
                    </a:solidFill>
                  </a:tcPr>
                </a:tc>
                <a:tc>
                  <a:txBody>
                    <a:bodyPr/>
                    <a:lstStyle/>
                    <a:p>
                      <a:pPr algn="ctr" fontAlgn="ctr"/>
                      <a:r>
                        <a:rPr lang="fr-FR" sz="1100" b="1" i="0" u="none" strike="noStrike">
                          <a:solidFill>
                            <a:srgbClr val="000000"/>
                          </a:solidFill>
                          <a:latin typeface="Calibri"/>
                        </a:rPr>
                        <a:t>H3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3735"/>
                    </a:solidFill>
                  </a:tcPr>
                </a:tc>
              </a:tr>
              <a:tr h="200025">
                <a:tc>
                  <a:txBody>
                    <a:bodyPr/>
                    <a:lstStyle/>
                    <a:p>
                      <a:pPr algn="l" fontAlgn="b"/>
                      <a:r>
                        <a:rPr lang="fr-FR" sz="1100" b="1" i="0" u="none" strike="noStrike" dirty="0">
                          <a:solidFill>
                            <a:srgbClr val="000000"/>
                          </a:solidFill>
                          <a:latin typeface="Calibri"/>
                        </a:rPr>
                        <a:t>Simple flux</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fr-FR" sz="1100" b="1" i="0" u="none" strike="noStrike" dirty="0">
                          <a:solidFill>
                            <a:srgbClr val="000000"/>
                          </a:solidFill>
                          <a:latin typeface="Calibri"/>
                        </a:rPr>
                        <a:t>-42%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9B8"/>
                    </a:solidFill>
                  </a:tcPr>
                </a:tc>
                <a:tc>
                  <a:txBody>
                    <a:bodyPr/>
                    <a:lstStyle/>
                    <a:p>
                      <a:pPr algn="ctr" fontAlgn="b"/>
                      <a:r>
                        <a:rPr lang="fr-FR" sz="1100" b="1" i="0" u="none" strike="noStrike">
                          <a:solidFill>
                            <a:srgbClr val="000000"/>
                          </a:solidFill>
                          <a:latin typeface="Calibri"/>
                        </a:rPr>
                        <a:t>-38%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795"/>
                    </a:solidFill>
                  </a:tcPr>
                </a:tc>
                <a:tc>
                  <a:txBody>
                    <a:bodyPr/>
                    <a:lstStyle/>
                    <a:p>
                      <a:pPr algn="ctr" fontAlgn="b"/>
                      <a:r>
                        <a:rPr lang="fr-FR" sz="1100" b="1" i="0" u="none" strike="noStrike">
                          <a:solidFill>
                            <a:srgbClr val="FFFFFF"/>
                          </a:solidFill>
                          <a:latin typeface="Calibri"/>
                        </a:rPr>
                        <a:t>-28%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3735"/>
                    </a:solidFill>
                  </a:tcPr>
                </a:tc>
                <a:tc>
                  <a:txBody>
                    <a:bodyPr/>
                    <a:lstStyle/>
                    <a:p>
                      <a:pPr algn="ctr" fontAlgn="b"/>
                      <a:r>
                        <a:rPr lang="fr-FR" sz="1100" b="1" i="0" u="none" strike="noStrike">
                          <a:solidFill>
                            <a:srgbClr val="FFFFFF"/>
                          </a:solidFill>
                          <a:latin typeface="Calibri"/>
                        </a:rPr>
                        <a:t>-20%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3735"/>
                    </a:solidFill>
                  </a:tcPr>
                </a:tc>
                <a:tc>
                  <a:txBody>
                    <a:bodyPr/>
                    <a:lstStyle/>
                    <a:p>
                      <a:pPr algn="ctr" fontAlgn="b"/>
                      <a:r>
                        <a:rPr lang="fr-FR" sz="1100" b="1" i="0" u="none" strike="noStrike">
                          <a:solidFill>
                            <a:srgbClr val="FFFFFF"/>
                          </a:solidFill>
                          <a:latin typeface="Calibri"/>
                        </a:rPr>
                        <a:t>12%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3735"/>
                    </a:solidFill>
                  </a:tcPr>
                </a:tc>
              </a:tr>
              <a:tr h="200025">
                <a:tc>
                  <a:txBody>
                    <a:bodyPr/>
                    <a:lstStyle/>
                    <a:p>
                      <a:pPr algn="l" fontAlgn="b"/>
                      <a:r>
                        <a:rPr lang="fr-FR" sz="1100" b="1" i="0" u="none" strike="noStrike" dirty="0">
                          <a:solidFill>
                            <a:srgbClr val="000000"/>
                          </a:solidFill>
                          <a:latin typeface="Calibri"/>
                        </a:rPr>
                        <a:t>Double flux</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fr-FR" sz="1100" b="1" i="0" u="none" strike="noStrike" dirty="0">
                          <a:solidFill>
                            <a:srgbClr val="000000"/>
                          </a:solidFill>
                          <a:latin typeface="Calibri"/>
                        </a:rPr>
                        <a:t>-38%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9B8"/>
                    </a:solidFill>
                  </a:tcPr>
                </a:tc>
                <a:tc>
                  <a:txBody>
                    <a:bodyPr/>
                    <a:lstStyle/>
                    <a:p>
                      <a:pPr algn="ctr" fontAlgn="b"/>
                      <a:r>
                        <a:rPr lang="fr-FR" sz="1100" b="1" i="0" u="none" strike="noStrike" dirty="0">
                          <a:solidFill>
                            <a:srgbClr val="000000"/>
                          </a:solidFill>
                          <a:latin typeface="Calibri"/>
                        </a:rPr>
                        <a:t>-40%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795"/>
                    </a:solidFill>
                  </a:tcPr>
                </a:tc>
                <a:tc>
                  <a:txBody>
                    <a:bodyPr/>
                    <a:lstStyle/>
                    <a:p>
                      <a:pPr algn="ctr" fontAlgn="b"/>
                      <a:r>
                        <a:rPr lang="fr-FR" sz="1100" b="1" i="0" u="none" strike="noStrike">
                          <a:solidFill>
                            <a:srgbClr val="FFFFFF"/>
                          </a:solidFill>
                          <a:latin typeface="Calibri"/>
                        </a:rPr>
                        <a:t>-29%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3735"/>
                    </a:solidFill>
                  </a:tcPr>
                </a:tc>
                <a:tc>
                  <a:txBody>
                    <a:bodyPr/>
                    <a:lstStyle/>
                    <a:p>
                      <a:pPr algn="ctr" fontAlgn="b"/>
                      <a:r>
                        <a:rPr lang="fr-FR" sz="1100" b="1" i="0" u="none" strike="noStrike">
                          <a:solidFill>
                            <a:srgbClr val="FFFFFF"/>
                          </a:solidFill>
                          <a:latin typeface="Calibri"/>
                        </a:rPr>
                        <a:t>-20%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3735"/>
                    </a:solidFill>
                  </a:tcPr>
                </a:tc>
                <a:tc>
                  <a:txBody>
                    <a:bodyPr/>
                    <a:lstStyle/>
                    <a:p>
                      <a:pPr algn="ctr" fontAlgn="b"/>
                      <a:r>
                        <a:rPr lang="fr-FR" sz="1100" b="1" i="0" u="none" strike="noStrike">
                          <a:solidFill>
                            <a:srgbClr val="FFFFFF"/>
                          </a:solidFill>
                          <a:latin typeface="Calibri"/>
                        </a:rPr>
                        <a:t>12%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3735"/>
                    </a:solidFill>
                  </a:tcPr>
                </a:tc>
              </a:tr>
              <a:tr h="200025">
                <a:tc>
                  <a:txBody>
                    <a:bodyPr/>
                    <a:lstStyle/>
                    <a:p>
                      <a:pPr algn="l" fontAlgn="b"/>
                      <a:r>
                        <a:rPr lang="fr-FR" sz="1100" b="1" i="0" u="none" strike="noStrike" dirty="0">
                          <a:solidFill>
                            <a:srgbClr val="000000"/>
                          </a:solidFill>
                          <a:latin typeface="Calibri"/>
                        </a:rPr>
                        <a:t>DF + surventilation</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fr-FR" sz="1100" b="1" i="0" u="none" strike="noStrike">
                          <a:solidFill>
                            <a:srgbClr val="000000"/>
                          </a:solidFill>
                          <a:latin typeface="Calibri"/>
                        </a:rPr>
                        <a:t>-38%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9B8"/>
                    </a:solidFill>
                  </a:tcPr>
                </a:tc>
                <a:tc>
                  <a:txBody>
                    <a:bodyPr/>
                    <a:lstStyle/>
                    <a:p>
                      <a:pPr algn="ctr" fontAlgn="b"/>
                      <a:r>
                        <a:rPr lang="fr-FR" sz="1100" b="1" i="0" u="none" strike="noStrike" dirty="0">
                          <a:solidFill>
                            <a:srgbClr val="000000"/>
                          </a:solidFill>
                          <a:latin typeface="Calibri"/>
                        </a:rPr>
                        <a:t>-40%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795"/>
                    </a:solidFill>
                  </a:tcPr>
                </a:tc>
                <a:tc>
                  <a:txBody>
                    <a:bodyPr/>
                    <a:lstStyle/>
                    <a:p>
                      <a:pPr algn="ctr" fontAlgn="b"/>
                      <a:r>
                        <a:rPr lang="fr-FR" sz="1100" b="1" i="0" u="none" strike="noStrike">
                          <a:solidFill>
                            <a:srgbClr val="FFFFFF"/>
                          </a:solidFill>
                          <a:latin typeface="Calibri"/>
                        </a:rPr>
                        <a:t>-28%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3735"/>
                    </a:solidFill>
                  </a:tcPr>
                </a:tc>
                <a:tc>
                  <a:txBody>
                    <a:bodyPr/>
                    <a:lstStyle/>
                    <a:p>
                      <a:pPr algn="ctr" fontAlgn="b"/>
                      <a:r>
                        <a:rPr lang="fr-FR" sz="1100" b="1" i="0" u="none" strike="noStrike">
                          <a:solidFill>
                            <a:srgbClr val="FFFFFF"/>
                          </a:solidFill>
                          <a:latin typeface="Calibri"/>
                        </a:rPr>
                        <a:t>-20%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3735"/>
                    </a:solidFill>
                  </a:tcPr>
                </a:tc>
                <a:tc>
                  <a:txBody>
                    <a:bodyPr/>
                    <a:lstStyle/>
                    <a:p>
                      <a:pPr algn="ctr" fontAlgn="b"/>
                      <a:r>
                        <a:rPr lang="fr-FR" sz="1100" b="1" i="0" u="none" strike="noStrike">
                          <a:solidFill>
                            <a:srgbClr val="FFFFFF"/>
                          </a:solidFill>
                          <a:latin typeface="Calibri"/>
                        </a:rPr>
                        <a:t>12%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3735"/>
                    </a:solidFill>
                  </a:tcPr>
                </a:tc>
              </a:tr>
              <a:tr h="200025">
                <a:tc>
                  <a:txBody>
                    <a:bodyPr/>
                    <a:lstStyle/>
                    <a:p>
                      <a:pPr algn="l" fontAlgn="b"/>
                      <a:r>
                        <a:rPr lang="fr-FR" sz="1100" b="1" i="0" u="none" strike="noStrike" dirty="0">
                          <a:solidFill>
                            <a:srgbClr val="000000"/>
                          </a:solidFill>
                          <a:latin typeface="Calibri"/>
                        </a:rPr>
                        <a:t>Moyenne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fr-FR" sz="1100" b="1" i="0" u="none" strike="noStrike">
                          <a:solidFill>
                            <a:srgbClr val="FFFFFF"/>
                          </a:solidFill>
                          <a:latin typeface="Calibri"/>
                        </a:rPr>
                        <a:t>-39%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74807"/>
                    </a:solidFill>
                  </a:tcPr>
                </a:tc>
                <a:tc>
                  <a:txBody>
                    <a:bodyPr/>
                    <a:lstStyle/>
                    <a:p>
                      <a:pPr algn="ctr" fontAlgn="b"/>
                      <a:r>
                        <a:rPr lang="fr-FR" sz="1100" b="1" i="0" u="none" strike="noStrike" dirty="0">
                          <a:solidFill>
                            <a:srgbClr val="FFFFFF"/>
                          </a:solidFill>
                          <a:latin typeface="Calibri"/>
                        </a:rPr>
                        <a:t>-39%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74807"/>
                    </a:solidFill>
                  </a:tcPr>
                </a:tc>
                <a:tc>
                  <a:txBody>
                    <a:bodyPr/>
                    <a:lstStyle/>
                    <a:p>
                      <a:pPr algn="ctr" fontAlgn="b"/>
                      <a:r>
                        <a:rPr lang="fr-FR" sz="1100" b="1" i="0" u="none" strike="noStrike">
                          <a:solidFill>
                            <a:srgbClr val="FFFFFF"/>
                          </a:solidFill>
                          <a:latin typeface="Calibri"/>
                        </a:rPr>
                        <a:t>-28%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74807"/>
                    </a:solidFill>
                  </a:tcPr>
                </a:tc>
                <a:tc>
                  <a:txBody>
                    <a:bodyPr/>
                    <a:lstStyle/>
                    <a:p>
                      <a:pPr algn="ctr" fontAlgn="b"/>
                      <a:r>
                        <a:rPr lang="fr-FR" sz="1100" b="1" i="0" u="none" strike="noStrike" dirty="0">
                          <a:solidFill>
                            <a:srgbClr val="FFFFFF"/>
                          </a:solidFill>
                          <a:latin typeface="Calibri"/>
                        </a:rPr>
                        <a:t>-20%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74807"/>
                    </a:solidFill>
                  </a:tcPr>
                </a:tc>
                <a:tc>
                  <a:txBody>
                    <a:bodyPr/>
                    <a:lstStyle/>
                    <a:p>
                      <a:pPr algn="ctr" fontAlgn="b"/>
                      <a:r>
                        <a:rPr lang="fr-FR" sz="1100" b="1" i="0" u="none" strike="noStrike" dirty="0">
                          <a:solidFill>
                            <a:srgbClr val="FFFFFF"/>
                          </a:solidFill>
                          <a:latin typeface="Calibri"/>
                        </a:rPr>
                        <a:t>12%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74807"/>
                    </a:solidFill>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endParaRPr lang="fr-FR"/>
          </a:p>
        </p:txBody>
      </p:sp>
      <p:graphicFrame>
        <p:nvGraphicFramePr>
          <p:cNvPr id="5" name="Graphique 4"/>
          <p:cNvGraphicFramePr/>
          <p:nvPr/>
        </p:nvGraphicFramePr>
        <p:xfrm>
          <a:off x="107504" y="188640"/>
          <a:ext cx="8928992" cy="640871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Influence de l’inertie sur la Dies</a:t>
            </a:r>
            <a:endParaRPr lang="fr-FR" dirty="0"/>
          </a:p>
        </p:txBody>
      </p:sp>
      <p:sp>
        <p:nvSpPr>
          <p:cNvPr id="3" name="Espace réservé du contenu 2"/>
          <p:cNvSpPr>
            <a:spLocks noGrp="1"/>
          </p:cNvSpPr>
          <p:nvPr>
            <p:ph idx="1"/>
          </p:nvPr>
        </p:nvSpPr>
        <p:spPr/>
        <p:txBody>
          <a:bodyPr/>
          <a:lstStyle/>
          <a:p>
            <a:pPr algn="just"/>
            <a:r>
              <a:rPr lang="fr-FR" dirty="0" smtClean="0"/>
              <a:t>De manière générale, plus l’inertie est élevée, plus la Dies est faible. Ainsi, les valeurs de Dies les plus faibles sont obtenues avec la configuration ITE (inertie très lourde) alors que l’ITI (inertie lourde) et l’ossature bois (inertie moyenne) entraînent des valeurs plus élevées.</a:t>
            </a:r>
            <a:endParaRPr lang="fr-F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Influence de l’inertie sur la Dies</a:t>
            </a:r>
            <a:endParaRPr lang="fr-FR" dirty="0"/>
          </a:p>
        </p:txBody>
      </p:sp>
      <p:sp>
        <p:nvSpPr>
          <p:cNvPr id="5" name="ZoneTexte 4"/>
          <p:cNvSpPr txBox="1"/>
          <p:nvPr/>
        </p:nvSpPr>
        <p:spPr>
          <a:xfrm>
            <a:off x="2627784" y="1556792"/>
            <a:ext cx="6120680" cy="2677656"/>
          </a:xfrm>
          <a:prstGeom prst="rect">
            <a:avLst/>
          </a:prstGeom>
          <a:noFill/>
        </p:spPr>
        <p:txBody>
          <a:bodyPr wrap="square" rtlCol="0">
            <a:spAutoFit/>
          </a:bodyPr>
          <a:lstStyle/>
          <a:p>
            <a:r>
              <a:rPr lang="fr-FR" dirty="0" smtClean="0">
                <a:latin typeface="+mn-lt"/>
              </a:rPr>
              <a:t>Ecarts de Dies observés:</a:t>
            </a:r>
          </a:p>
          <a:p>
            <a:endParaRPr lang="fr-FR" dirty="0" smtClean="0">
              <a:latin typeface="+mn-lt"/>
            </a:endParaRPr>
          </a:p>
          <a:p>
            <a:endParaRPr lang="fr-FR" dirty="0" smtClean="0">
              <a:latin typeface="+mn-lt"/>
            </a:endParaRPr>
          </a:p>
          <a:p>
            <a:endParaRPr lang="fr-FR" dirty="0" smtClean="0">
              <a:latin typeface="+mn-lt"/>
            </a:endParaRPr>
          </a:p>
          <a:p>
            <a:endParaRPr lang="fr-FR" dirty="0" smtClean="0">
              <a:latin typeface="+mn-lt"/>
            </a:endParaRPr>
          </a:p>
          <a:p>
            <a:endParaRPr lang="fr-FR" dirty="0" smtClean="0">
              <a:latin typeface="+mn-lt"/>
            </a:endParaRPr>
          </a:p>
          <a:p>
            <a:endParaRPr lang="fr-FR" dirty="0" smtClean="0">
              <a:latin typeface="+mn-lt"/>
            </a:endParaRPr>
          </a:p>
        </p:txBody>
      </p:sp>
      <p:graphicFrame>
        <p:nvGraphicFramePr>
          <p:cNvPr id="7" name="Espace réservé du contenu 6"/>
          <p:cNvGraphicFramePr>
            <a:graphicFrameLocks noGrp="1"/>
          </p:cNvGraphicFramePr>
          <p:nvPr>
            <p:ph idx="1"/>
          </p:nvPr>
        </p:nvGraphicFramePr>
        <p:xfrm>
          <a:off x="1259632" y="2492896"/>
          <a:ext cx="7416820" cy="1800199"/>
        </p:xfrm>
        <a:graphic>
          <a:graphicData uri="http://schemas.openxmlformats.org/drawingml/2006/table">
            <a:tbl>
              <a:tblPr/>
              <a:tblGrid>
                <a:gridCol w="741682"/>
                <a:gridCol w="741682"/>
                <a:gridCol w="741682"/>
                <a:gridCol w="741682"/>
                <a:gridCol w="741682"/>
                <a:gridCol w="741682"/>
                <a:gridCol w="741682"/>
                <a:gridCol w="741682"/>
                <a:gridCol w="741682"/>
                <a:gridCol w="741682"/>
              </a:tblGrid>
              <a:tr h="590229">
                <a:tc>
                  <a:txBody>
                    <a:bodyPr/>
                    <a:lstStyle/>
                    <a:p>
                      <a:pPr algn="l" fontAlgn="b"/>
                      <a:endParaRPr lang="fr-FR" sz="1000" b="0" i="0" u="none" strike="noStrike" dirty="0">
                        <a:solidFill>
                          <a:srgbClr val="000000"/>
                        </a:solidFill>
                        <a:latin typeface="Calibri"/>
                      </a:endParaRPr>
                    </a:p>
                  </a:txBody>
                  <a:tcPr marL="8537" marR="8537" marT="8537" marB="0" anchor="b">
                    <a:lnL>
                      <a:noFill/>
                    </a:lnL>
                    <a:lnR w="12700" cap="flat" cmpd="sng" algn="ctr">
                      <a:solidFill>
                        <a:srgbClr val="000000"/>
                      </a:solidFill>
                      <a:prstDash val="solid"/>
                      <a:round/>
                      <a:headEnd type="none" w="med" len="med"/>
                      <a:tailEnd type="none" w="med" len="med"/>
                    </a:lnR>
                    <a:lnT>
                      <a:noFill/>
                    </a:lnT>
                    <a:lnB>
                      <a:noFill/>
                    </a:lnB>
                  </a:tcPr>
                </a:tc>
                <a:tc gridSpan="3">
                  <a:txBody>
                    <a:bodyPr/>
                    <a:lstStyle/>
                    <a:p>
                      <a:pPr algn="ctr" fontAlgn="ctr"/>
                      <a:r>
                        <a:rPr lang="fr-FR" sz="1100" b="1" i="0" u="none" strike="noStrike" dirty="0">
                          <a:solidFill>
                            <a:srgbClr val="000000"/>
                          </a:solidFill>
                          <a:latin typeface="Calibri"/>
                        </a:rPr>
                        <a:t>Simple flux</a:t>
                      </a:r>
                    </a:p>
                  </a:txBody>
                  <a:tcPr marL="8537" marR="8537" marT="85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hMerge="1">
                  <a:txBody>
                    <a:bodyPr/>
                    <a:lstStyle/>
                    <a:p>
                      <a:endParaRPr lang="fr-FR"/>
                    </a:p>
                  </a:txBody>
                  <a:tcPr/>
                </a:tc>
                <a:tc hMerge="1">
                  <a:txBody>
                    <a:bodyPr/>
                    <a:lstStyle/>
                    <a:p>
                      <a:endParaRPr lang="fr-FR"/>
                    </a:p>
                  </a:txBody>
                  <a:tcPr/>
                </a:tc>
                <a:tc gridSpan="3">
                  <a:txBody>
                    <a:bodyPr/>
                    <a:lstStyle/>
                    <a:p>
                      <a:pPr algn="ctr" fontAlgn="ctr"/>
                      <a:r>
                        <a:rPr lang="fr-FR" sz="1100" b="1" i="0" u="none" strike="noStrike">
                          <a:solidFill>
                            <a:srgbClr val="000000"/>
                          </a:solidFill>
                          <a:latin typeface="Calibri"/>
                        </a:rPr>
                        <a:t>Double flux</a:t>
                      </a:r>
                    </a:p>
                  </a:txBody>
                  <a:tcPr marL="8537" marR="8537" marT="85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hMerge="1">
                  <a:txBody>
                    <a:bodyPr/>
                    <a:lstStyle/>
                    <a:p>
                      <a:endParaRPr lang="fr-FR"/>
                    </a:p>
                  </a:txBody>
                  <a:tcPr/>
                </a:tc>
                <a:tc hMerge="1">
                  <a:txBody>
                    <a:bodyPr/>
                    <a:lstStyle/>
                    <a:p>
                      <a:endParaRPr lang="fr-FR"/>
                    </a:p>
                  </a:txBody>
                  <a:tcPr/>
                </a:tc>
                <a:tc gridSpan="3">
                  <a:txBody>
                    <a:bodyPr/>
                    <a:lstStyle/>
                    <a:p>
                      <a:pPr algn="ctr" fontAlgn="b"/>
                      <a:r>
                        <a:rPr lang="fr-FR" sz="1100" b="1" i="0" u="none" strike="noStrike">
                          <a:solidFill>
                            <a:srgbClr val="000000"/>
                          </a:solidFill>
                          <a:latin typeface="Calibri"/>
                        </a:rPr>
                        <a:t>Double flux + surventilation nocturne mécanique</a:t>
                      </a:r>
                    </a:p>
                  </a:txBody>
                  <a:tcPr marL="8537" marR="8537" marT="85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hMerge="1">
                  <a:txBody>
                    <a:bodyPr/>
                    <a:lstStyle/>
                    <a:p>
                      <a:endParaRPr lang="fr-FR"/>
                    </a:p>
                  </a:txBody>
                  <a:tcPr/>
                </a:tc>
                <a:tc hMerge="1">
                  <a:txBody>
                    <a:bodyPr/>
                    <a:lstStyle/>
                    <a:p>
                      <a:endParaRPr lang="fr-FR"/>
                    </a:p>
                  </a:txBody>
                  <a:tcPr/>
                </a:tc>
              </a:tr>
              <a:tr h="309870">
                <a:tc>
                  <a:txBody>
                    <a:bodyPr/>
                    <a:lstStyle/>
                    <a:p>
                      <a:pPr algn="ctr" fontAlgn="b"/>
                      <a:r>
                        <a:rPr lang="el-GR" sz="1100" b="1" i="0" u="none" strike="noStrike" dirty="0" smtClean="0">
                          <a:solidFill>
                            <a:srgbClr val="000000"/>
                          </a:solidFill>
                          <a:latin typeface="Calibri"/>
                        </a:rPr>
                        <a:t>Δ</a:t>
                      </a:r>
                      <a:r>
                        <a:rPr lang="fr-FR" sz="1100" b="1" i="0" u="none" strike="noStrike" dirty="0" smtClean="0">
                          <a:solidFill>
                            <a:srgbClr val="000000"/>
                          </a:solidFill>
                          <a:latin typeface="Calibri"/>
                        </a:rPr>
                        <a:t>Dies (h)</a:t>
                      </a:r>
                      <a:endParaRPr lang="fr-FR" sz="1100" b="1" i="0" u="none" strike="noStrike" dirty="0">
                        <a:solidFill>
                          <a:srgbClr val="000000"/>
                        </a:solidFill>
                        <a:latin typeface="Calibri"/>
                      </a:endParaRPr>
                    </a:p>
                  </a:txBody>
                  <a:tcPr marL="8537" marR="8537" marT="8537"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a:solidFill>
                            <a:srgbClr val="000000"/>
                          </a:solidFill>
                          <a:latin typeface="Calibri"/>
                        </a:rPr>
                        <a:t>H1b</a:t>
                      </a:r>
                    </a:p>
                  </a:txBody>
                  <a:tcPr marL="8537" marR="8537" marT="85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9B8"/>
                    </a:solidFill>
                  </a:tcPr>
                </a:tc>
                <a:tc>
                  <a:txBody>
                    <a:bodyPr/>
                    <a:lstStyle/>
                    <a:p>
                      <a:pPr algn="ctr" fontAlgn="b"/>
                      <a:r>
                        <a:rPr lang="fr-FR" sz="1200" b="0" i="0" u="none" strike="noStrike" dirty="0">
                          <a:solidFill>
                            <a:srgbClr val="000000"/>
                          </a:solidFill>
                          <a:latin typeface="Calibri"/>
                        </a:rPr>
                        <a:t>H2d</a:t>
                      </a:r>
                    </a:p>
                  </a:txBody>
                  <a:tcPr marL="8537" marR="8537" marT="8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795"/>
                    </a:solidFill>
                  </a:tcPr>
                </a:tc>
                <a:tc>
                  <a:txBody>
                    <a:bodyPr/>
                    <a:lstStyle/>
                    <a:p>
                      <a:pPr algn="ctr" fontAlgn="b"/>
                      <a:r>
                        <a:rPr lang="fr-FR" sz="1200" b="0" i="0" u="none" strike="noStrike">
                          <a:solidFill>
                            <a:srgbClr val="000000"/>
                          </a:solidFill>
                          <a:latin typeface="Calibri"/>
                        </a:rPr>
                        <a:t>H3</a:t>
                      </a:r>
                    </a:p>
                  </a:txBody>
                  <a:tcPr marL="8537" marR="8537" marT="85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3735"/>
                    </a:solidFill>
                  </a:tcPr>
                </a:tc>
                <a:tc>
                  <a:txBody>
                    <a:bodyPr/>
                    <a:lstStyle/>
                    <a:p>
                      <a:pPr algn="ctr" fontAlgn="b"/>
                      <a:r>
                        <a:rPr lang="fr-FR" sz="1200" b="0" i="0" u="none" strike="noStrike" dirty="0">
                          <a:solidFill>
                            <a:srgbClr val="000000"/>
                          </a:solidFill>
                          <a:latin typeface="Calibri"/>
                        </a:rPr>
                        <a:t>H1b</a:t>
                      </a:r>
                    </a:p>
                  </a:txBody>
                  <a:tcPr marL="8537" marR="8537" marT="85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9B8"/>
                    </a:solidFill>
                  </a:tcPr>
                </a:tc>
                <a:tc>
                  <a:txBody>
                    <a:bodyPr/>
                    <a:lstStyle/>
                    <a:p>
                      <a:pPr algn="ctr" fontAlgn="b"/>
                      <a:r>
                        <a:rPr lang="fr-FR" sz="1200" b="0" i="0" u="none" strike="noStrike">
                          <a:solidFill>
                            <a:srgbClr val="000000"/>
                          </a:solidFill>
                          <a:latin typeface="Calibri"/>
                        </a:rPr>
                        <a:t>H2d</a:t>
                      </a:r>
                    </a:p>
                  </a:txBody>
                  <a:tcPr marL="8537" marR="8537" marT="8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795"/>
                    </a:solidFill>
                  </a:tcPr>
                </a:tc>
                <a:tc>
                  <a:txBody>
                    <a:bodyPr/>
                    <a:lstStyle/>
                    <a:p>
                      <a:pPr algn="ctr" fontAlgn="b"/>
                      <a:r>
                        <a:rPr lang="fr-FR" sz="1200" b="0" i="0" u="none" strike="noStrike">
                          <a:solidFill>
                            <a:srgbClr val="000000"/>
                          </a:solidFill>
                          <a:latin typeface="Calibri"/>
                        </a:rPr>
                        <a:t>H3</a:t>
                      </a:r>
                    </a:p>
                  </a:txBody>
                  <a:tcPr marL="8537" marR="8537" marT="85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3735"/>
                    </a:solidFill>
                  </a:tcPr>
                </a:tc>
                <a:tc>
                  <a:txBody>
                    <a:bodyPr/>
                    <a:lstStyle/>
                    <a:p>
                      <a:pPr algn="ctr" fontAlgn="b"/>
                      <a:r>
                        <a:rPr lang="fr-FR" sz="1200" b="0" i="0" u="none" strike="noStrike">
                          <a:solidFill>
                            <a:srgbClr val="000000"/>
                          </a:solidFill>
                          <a:latin typeface="Calibri"/>
                        </a:rPr>
                        <a:t>H1b</a:t>
                      </a:r>
                    </a:p>
                  </a:txBody>
                  <a:tcPr marL="8537" marR="8537" marT="85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9B8"/>
                    </a:solidFill>
                  </a:tcPr>
                </a:tc>
                <a:tc>
                  <a:txBody>
                    <a:bodyPr/>
                    <a:lstStyle/>
                    <a:p>
                      <a:pPr algn="ctr" fontAlgn="b"/>
                      <a:r>
                        <a:rPr lang="fr-FR" sz="1200" b="0" i="0" u="none" strike="noStrike">
                          <a:solidFill>
                            <a:srgbClr val="000000"/>
                          </a:solidFill>
                          <a:latin typeface="Calibri"/>
                        </a:rPr>
                        <a:t>H2d</a:t>
                      </a:r>
                    </a:p>
                  </a:txBody>
                  <a:tcPr marL="8537" marR="8537" marT="8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795"/>
                    </a:solidFill>
                  </a:tcPr>
                </a:tc>
                <a:tc>
                  <a:txBody>
                    <a:bodyPr/>
                    <a:lstStyle/>
                    <a:p>
                      <a:pPr algn="ctr" fontAlgn="b"/>
                      <a:r>
                        <a:rPr lang="fr-FR" sz="1200" b="0" i="0" u="none" strike="noStrike" dirty="0">
                          <a:solidFill>
                            <a:srgbClr val="000000"/>
                          </a:solidFill>
                          <a:latin typeface="Calibri"/>
                        </a:rPr>
                        <a:t>H3</a:t>
                      </a:r>
                    </a:p>
                  </a:txBody>
                  <a:tcPr marL="8537" marR="8537" marT="85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3735"/>
                    </a:solidFill>
                  </a:tcPr>
                </a:tc>
              </a:tr>
              <a:tr h="295115">
                <a:tc>
                  <a:txBody>
                    <a:bodyPr/>
                    <a:lstStyle/>
                    <a:p>
                      <a:pPr algn="ctr" fontAlgn="b"/>
                      <a:r>
                        <a:rPr lang="fr-FR" sz="1100" b="1" i="0" u="none" strike="noStrike" dirty="0">
                          <a:solidFill>
                            <a:srgbClr val="000000"/>
                          </a:solidFill>
                          <a:latin typeface="Calibri"/>
                        </a:rPr>
                        <a:t>ITI / ITE</a:t>
                      </a:r>
                    </a:p>
                  </a:txBody>
                  <a:tcPr marL="8537" marR="8537" marT="85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fr-FR" sz="1200" b="0" i="0" u="none" strike="noStrike" dirty="0" smtClean="0">
                          <a:solidFill>
                            <a:srgbClr val="000000"/>
                          </a:solidFill>
                          <a:latin typeface="Calibri"/>
                        </a:rPr>
                        <a:t>3,39 h</a:t>
                      </a:r>
                      <a:endParaRPr lang="fr-FR" sz="1200" b="0" i="0" u="none" strike="noStrike" dirty="0">
                        <a:solidFill>
                          <a:srgbClr val="000000"/>
                        </a:solidFill>
                        <a:latin typeface="Calibri"/>
                      </a:endParaRPr>
                    </a:p>
                  </a:txBody>
                  <a:tcPr marL="8537" marR="8537" marT="85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fr-FR" sz="1200" b="0" i="0" u="none" strike="noStrike" dirty="0" smtClean="0">
                          <a:solidFill>
                            <a:srgbClr val="000000"/>
                          </a:solidFill>
                          <a:latin typeface="Calibri"/>
                        </a:rPr>
                        <a:t>7,15 h</a:t>
                      </a:r>
                      <a:endParaRPr lang="fr-FR" sz="1200" b="0" i="0" u="none" strike="noStrike" dirty="0">
                        <a:solidFill>
                          <a:srgbClr val="000000"/>
                        </a:solidFill>
                        <a:latin typeface="Calibri"/>
                      </a:endParaRPr>
                    </a:p>
                  </a:txBody>
                  <a:tcPr marL="8537" marR="8537" marT="8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fr-FR" sz="1200" b="0" i="0" u="none" strike="noStrike" dirty="0" smtClean="0">
                          <a:solidFill>
                            <a:srgbClr val="000000"/>
                          </a:solidFill>
                          <a:latin typeface="Calibri"/>
                        </a:rPr>
                        <a:t>8,56 h</a:t>
                      </a:r>
                      <a:endParaRPr lang="fr-FR" sz="1200" b="0" i="0" u="none" strike="noStrike" dirty="0">
                        <a:solidFill>
                          <a:srgbClr val="000000"/>
                        </a:solidFill>
                        <a:latin typeface="Calibri"/>
                      </a:endParaRPr>
                    </a:p>
                  </a:txBody>
                  <a:tcPr marL="8537" marR="8537" marT="85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fr-FR" sz="1200" b="0" i="0" u="none" strike="noStrike" dirty="0" smtClean="0">
                          <a:solidFill>
                            <a:srgbClr val="000000"/>
                          </a:solidFill>
                          <a:latin typeface="Calibri"/>
                        </a:rPr>
                        <a:t>3,36 h</a:t>
                      </a:r>
                      <a:endParaRPr lang="fr-FR" sz="1200" b="0" i="0" u="none" strike="noStrike" dirty="0">
                        <a:solidFill>
                          <a:srgbClr val="000000"/>
                        </a:solidFill>
                        <a:latin typeface="Calibri"/>
                      </a:endParaRPr>
                    </a:p>
                  </a:txBody>
                  <a:tcPr marL="8537" marR="8537" marT="85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fr-FR" sz="1200" b="0" i="0" u="none" strike="noStrike" dirty="0" smtClean="0">
                          <a:solidFill>
                            <a:srgbClr val="000000"/>
                          </a:solidFill>
                          <a:latin typeface="Calibri"/>
                        </a:rPr>
                        <a:t>7,04 h</a:t>
                      </a:r>
                      <a:endParaRPr lang="fr-FR" sz="1200" b="0" i="0" u="none" strike="noStrike" dirty="0">
                        <a:solidFill>
                          <a:srgbClr val="000000"/>
                        </a:solidFill>
                        <a:latin typeface="Calibri"/>
                      </a:endParaRPr>
                    </a:p>
                  </a:txBody>
                  <a:tcPr marL="8537" marR="8537" marT="8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fr-FR" sz="1200" b="0" i="0" u="none" strike="noStrike" dirty="0" smtClean="0">
                          <a:solidFill>
                            <a:srgbClr val="000000"/>
                          </a:solidFill>
                          <a:latin typeface="Calibri"/>
                        </a:rPr>
                        <a:t>8,66 h</a:t>
                      </a:r>
                      <a:endParaRPr lang="fr-FR" sz="1200" b="0" i="0" u="none" strike="noStrike" dirty="0">
                        <a:solidFill>
                          <a:srgbClr val="000000"/>
                        </a:solidFill>
                        <a:latin typeface="Calibri"/>
                      </a:endParaRPr>
                    </a:p>
                  </a:txBody>
                  <a:tcPr marL="8537" marR="8537" marT="85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fr-FR" sz="1200" b="0" i="0" u="none" strike="noStrike" dirty="0" smtClean="0">
                          <a:solidFill>
                            <a:srgbClr val="000000"/>
                          </a:solidFill>
                          <a:latin typeface="Calibri"/>
                        </a:rPr>
                        <a:t>3,11 h</a:t>
                      </a:r>
                      <a:endParaRPr lang="fr-FR" sz="1200" b="0" i="0" u="none" strike="noStrike" dirty="0">
                        <a:solidFill>
                          <a:srgbClr val="000000"/>
                        </a:solidFill>
                        <a:latin typeface="Calibri"/>
                      </a:endParaRPr>
                    </a:p>
                  </a:txBody>
                  <a:tcPr marL="8537" marR="8537" marT="85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fr-FR" sz="1200" b="0" i="0" u="none" strike="noStrike" dirty="0" smtClean="0">
                          <a:solidFill>
                            <a:srgbClr val="000000"/>
                          </a:solidFill>
                          <a:latin typeface="Calibri"/>
                        </a:rPr>
                        <a:t>6,65 h</a:t>
                      </a:r>
                      <a:endParaRPr lang="fr-FR" sz="1200" b="0" i="0" u="none" strike="noStrike" dirty="0">
                        <a:solidFill>
                          <a:srgbClr val="000000"/>
                        </a:solidFill>
                        <a:latin typeface="Calibri"/>
                      </a:endParaRPr>
                    </a:p>
                  </a:txBody>
                  <a:tcPr marL="8537" marR="8537" marT="8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fr-FR" sz="1200" b="0" i="0" u="none" strike="noStrike" dirty="0" smtClean="0">
                          <a:solidFill>
                            <a:srgbClr val="000000"/>
                          </a:solidFill>
                          <a:latin typeface="Calibri"/>
                        </a:rPr>
                        <a:t>8,13 h</a:t>
                      </a:r>
                      <a:endParaRPr lang="fr-FR" sz="1200" b="0" i="0" u="none" strike="noStrike" dirty="0">
                        <a:solidFill>
                          <a:srgbClr val="000000"/>
                        </a:solidFill>
                        <a:latin typeface="Calibri"/>
                      </a:endParaRPr>
                    </a:p>
                  </a:txBody>
                  <a:tcPr marL="8537" marR="8537" marT="85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r>
              <a:tr h="295115">
                <a:tc>
                  <a:txBody>
                    <a:bodyPr/>
                    <a:lstStyle/>
                    <a:p>
                      <a:pPr algn="ctr" fontAlgn="b"/>
                      <a:r>
                        <a:rPr lang="fr-FR" sz="1100" b="1" i="0" u="none" strike="noStrike" dirty="0">
                          <a:solidFill>
                            <a:srgbClr val="000000"/>
                          </a:solidFill>
                          <a:latin typeface="Calibri"/>
                        </a:rPr>
                        <a:t>Bois / ITE</a:t>
                      </a:r>
                    </a:p>
                  </a:txBody>
                  <a:tcPr marL="8537" marR="8537" marT="85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b"/>
                      <a:r>
                        <a:rPr lang="fr-FR" sz="1200" b="0" i="0" u="none" strike="noStrike" dirty="0" smtClean="0">
                          <a:solidFill>
                            <a:srgbClr val="000000"/>
                          </a:solidFill>
                          <a:latin typeface="Calibri"/>
                        </a:rPr>
                        <a:t>6,92 h</a:t>
                      </a:r>
                      <a:endParaRPr lang="fr-FR" sz="1200" b="0" i="0" u="none" strike="noStrike" dirty="0">
                        <a:solidFill>
                          <a:srgbClr val="000000"/>
                        </a:solidFill>
                        <a:latin typeface="Calibri"/>
                      </a:endParaRPr>
                    </a:p>
                  </a:txBody>
                  <a:tcPr marL="8537" marR="8537" marT="85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b"/>
                      <a:r>
                        <a:rPr lang="fr-FR" sz="1200" b="0" i="0" u="none" strike="noStrike" dirty="0" smtClean="0">
                          <a:solidFill>
                            <a:srgbClr val="000000"/>
                          </a:solidFill>
                          <a:latin typeface="Calibri"/>
                        </a:rPr>
                        <a:t>12,32 h</a:t>
                      </a:r>
                      <a:endParaRPr lang="fr-FR" sz="1200" b="0" i="0" u="none" strike="noStrike" dirty="0">
                        <a:solidFill>
                          <a:srgbClr val="000000"/>
                        </a:solidFill>
                        <a:latin typeface="Calibri"/>
                      </a:endParaRPr>
                    </a:p>
                  </a:txBody>
                  <a:tcPr marL="8537" marR="8537" marT="8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b"/>
                      <a:r>
                        <a:rPr lang="fr-FR" sz="1200" b="0" i="0" u="none" strike="noStrike" dirty="0" smtClean="0">
                          <a:solidFill>
                            <a:srgbClr val="000000"/>
                          </a:solidFill>
                          <a:latin typeface="Calibri"/>
                        </a:rPr>
                        <a:t>9,05 h</a:t>
                      </a:r>
                      <a:endParaRPr lang="fr-FR" sz="1200" b="0" i="0" u="none" strike="noStrike" dirty="0">
                        <a:solidFill>
                          <a:srgbClr val="000000"/>
                        </a:solidFill>
                        <a:latin typeface="Calibri"/>
                      </a:endParaRPr>
                    </a:p>
                  </a:txBody>
                  <a:tcPr marL="8537" marR="8537" marT="85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b"/>
                      <a:r>
                        <a:rPr lang="fr-FR" sz="1200" b="0" i="0" u="none" strike="noStrike" dirty="0" smtClean="0">
                          <a:solidFill>
                            <a:srgbClr val="000000"/>
                          </a:solidFill>
                          <a:latin typeface="Calibri"/>
                        </a:rPr>
                        <a:t>6,74 h</a:t>
                      </a:r>
                      <a:endParaRPr lang="fr-FR" sz="1200" b="0" i="0" u="none" strike="noStrike" dirty="0">
                        <a:solidFill>
                          <a:srgbClr val="000000"/>
                        </a:solidFill>
                        <a:latin typeface="Calibri"/>
                      </a:endParaRPr>
                    </a:p>
                  </a:txBody>
                  <a:tcPr marL="8537" marR="8537" marT="85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b"/>
                      <a:r>
                        <a:rPr lang="fr-FR" sz="1200" b="0" i="0" u="none" strike="noStrike" dirty="0" smtClean="0">
                          <a:solidFill>
                            <a:srgbClr val="000000"/>
                          </a:solidFill>
                          <a:latin typeface="Calibri"/>
                        </a:rPr>
                        <a:t>12,17 h</a:t>
                      </a:r>
                      <a:endParaRPr lang="fr-FR" sz="1200" b="0" i="0" u="none" strike="noStrike" dirty="0">
                        <a:solidFill>
                          <a:srgbClr val="000000"/>
                        </a:solidFill>
                        <a:latin typeface="Calibri"/>
                      </a:endParaRPr>
                    </a:p>
                  </a:txBody>
                  <a:tcPr marL="8537" marR="8537" marT="8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b"/>
                      <a:r>
                        <a:rPr lang="fr-FR" sz="1200" b="0" i="0" u="none" strike="noStrike" dirty="0" smtClean="0">
                          <a:solidFill>
                            <a:srgbClr val="000000"/>
                          </a:solidFill>
                          <a:latin typeface="Calibri"/>
                        </a:rPr>
                        <a:t>9,11 h</a:t>
                      </a:r>
                      <a:endParaRPr lang="fr-FR" sz="1200" b="0" i="0" u="none" strike="noStrike" dirty="0">
                        <a:solidFill>
                          <a:srgbClr val="000000"/>
                        </a:solidFill>
                        <a:latin typeface="Calibri"/>
                      </a:endParaRPr>
                    </a:p>
                  </a:txBody>
                  <a:tcPr marL="8537" marR="8537" marT="85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b"/>
                      <a:r>
                        <a:rPr lang="fr-FR" sz="1200" b="0" i="0" u="none" strike="noStrike" dirty="0" smtClean="0">
                          <a:solidFill>
                            <a:srgbClr val="000000"/>
                          </a:solidFill>
                          <a:latin typeface="Calibri"/>
                        </a:rPr>
                        <a:t>6,47 h</a:t>
                      </a:r>
                      <a:endParaRPr lang="fr-FR" sz="1200" b="0" i="0" u="none" strike="noStrike" dirty="0">
                        <a:solidFill>
                          <a:srgbClr val="000000"/>
                        </a:solidFill>
                        <a:latin typeface="Calibri"/>
                      </a:endParaRPr>
                    </a:p>
                  </a:txBody>
                  <a:tcPr marL="8537" marR="8537" marT="85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b"/>
                      <a:r>
                        <a:rPr lang="fr-FR" sz="1200" b="0" i="0" u="none" strike="noStrike" dirty="0" smtClean="0">
                          <a:solidFill>
                            <a:srgbClr val="000000"/>
                          </a:solidFill>
                          <a:latin typeface="Calibri"/>
                        </a:rPr>
                        <a:t>11,99 h</a:t>
                      </a:r>
                      <a:endParaRPr lang="fr-FR" sz="1200" b="0" i="0" u="none" strike="noStrike" dirty="0">
                        <a:solidFill>
                          <a:srgbClr val="000000"/>
                        </a:solidFill>
                        <a:latin typeface="Calibri"/>
                      </a:endParaRPr>
                    </a:p>
                  </a:txBody>
                  <a:tcPr marL="8537" marR="8537" marT="8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b"/>
                      <a:r>
                        <a:rPr lang="fr-FR" sz="1200" b="0" i="0" u="none" strike="noStrike" dirty="0" smtClean="0">
                          <a:solidFill>
                            <a:srgbClr val="000000"/>
                          </a:solidFill>
                          <a:latin typeface="Calibri"/>
                        </a:rPr>
                        <a:t>8,94 h</a:t>
                      </a:r>
                      <a:endParaRPr lang="fr-FR" sz="1200" b="0" i="0" u="none" strike="noStrike" dirty="0">
                        <a:solidFill>
                          <a:srgbClr val="000000"/>
                        </a:solidFill>
                        <a:latin typeface="Calibri"/>
                      </a:endParaRPr>
                    </a:p>
                  </a:txBody>
                  <a:tcPr marL="8537" marR="8537" marT="85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r>
              <a:tr h="309870">
                <a:tc>
                  <a:txBody>
                    <a:bodyPr/>
                    <a:lstStyle/>
                    <a:p>
                      <a:pPr algn="ctr" fontAlgn="b"/>
                      <a:r>
                        <a:rPr lang="fr-FR" sz="1100" b="1" i="0" u="none" strike="noStrike" dirty="0">
                          <a:solidFill>
                            <a:srgbClr val="000000"/>
                          </a:solidFill>
                          <a:latin typeface="Calibri"/>
                        </a:rPr>
                        <a:t>Bois / ITI</a:t>
                      </a:r>
                    </a:p>
                  </a:txBody>
                  <a:tcPr marL="8537" marR="8537" marT="85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6D0A"/>
                    </a:solidFill>
                  </a:tcPr>
                </a:tc>
                <a:tc>
                  <a:txBody>
                    <a:bodyPr/>
                    <a:lstStyle/>
                    <a:p>
                      <a:pPr algn="ctr" fontAlgn="b"/>
                      <a:r>
                        <a:rPr lang="fr-FR" sz="1200" b="0" i="0" u="none" strike="noStrike" dirty="0" smtClean="0">
                          <a:solidFill>
                            <a:srgbClr val="000000"/>
                          </a:solidFill>
                          <a:latin typeface="Calibri"/>
                        </a:rPr>
                        <a:t>3,52 h</a:t>
                      </a:r>
                      <a:endParaRPr lang="fr-FR" sz="1200" b="0" i="0" u="none" strike="noStrike" dirty="0">
                        <a:solidFill>
                          <a:srgbClr val="000000"/>
                        </a:solidFill>
                        <a:latin typeface="Calibri"/>
                      </a:endParaRPr>
                    </a:p>
                  </a:txBody>
                  <a:tcPr marL="8537" marR="8537" marT="85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6D0A"/>
                    </a:solidFill>
                  </a:tcPr>
                </a:tc>
                <a:tc>
                  <a:txBody>
                    <a:bodyPr/>
                    <a:lstStyle/>
                    <a:p>
                      <a:pPr algn="ctr" fontAlgn="b"/>
                      <a:r>
                        <a:rPr lang="fr-FR" sz="1200" b="0" i="0" u="none" strike="noStrike" dirty="0" smtClean="0">
                          <a:solidFill>
                            <a:srgbClr val="000000"/>
                          </a:solidFill>
                          <a:latin typeface="Calibri"/>
                        </a:rPr>
                        <a:t>5,17 h</a:t>
                      </a:r>
                      <a:endParaRPr lang="fr-FR" sz="1200" b="0" i="0" u="none" strike="noStrike" dirty="0">
                        <a:solidFill>
                          <a:srgbClr val="000000"/>
                        </a:solidFill>
                        <a:latin typeface="Calibri"/>
                      </a:endParaRPr>
                    </a:p>
                  </a:txBody>
                  <a:tcPr marL="8537" marR="8537" marT="8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6D0A"/>
                    </a:solidFill>
                  </a:tcPr>
                </a:tc>
                <a:tc>
                  <a:txBody>
                    <a:bodyPr/>
                    <a:lstStyle/>
                    <a:p>
                      <a:pPr algn="ctr" fontAlgn="b"/>
                      <a:r>
                        <a:rPr lang="fr-FR" sz="1200" b="0" i="0" u="none" strike="noStrike" dirty="0" smtClean="0">
                          <a:solidFill>
                            <a:srgbClr val="000000"/>
                          </a:solidFill>
                          <a:latin typeface="Calibri"/>
                        </a:rPr>
                        <a:t>0,50 h</a:t>
                      </a:r>
                      <a:endParaRPr lang="fr-FR" sz="1200" b="0" i="0" u="none" strike="noStrike" dirty="0">
                        <a:solidFill>
                          <a:srgbClr val="000000"/>
                        </a:solidFill>
                        <a:latin typeface="Calibri"/>
                      </a:endParaRPr>
                    </a:p>
                  </a:txBody>
                  <a:tcPr marL="8537" marR="8537" marT="85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6D0A"/>
                    </a:solidFill>
                  </a:tcPr>
                </a:tc>
                <a:tc>
                  <a:txBody>
                    <a:bodyPr/>
                    <a:lstStyle/>
                    <a:p>
                      <a:pPr algn="ctr" fontAlgn="b"/>
                      <a:r>
                        <a:rPr lang="fr-FR" sz="1200" b="0" i="0" u="none" strike="noStrike" dirty="0" smtClean="0">
                          <a:solidFill>
                            <a:srgbClr val="000000"/>
                          </a:solidFill>
                          <a:latin typeface="Calibri"/>
                        </a:rPr>
                        <a:t>3,38 h</a:t>
                      </a:r>
                      <a:endParaRPr lang="fr-FR" sz="1200" b="0" i="0" u="none" strike="noStrike" dirty="0">
                        <a:solidFill>
                          <a:srgbClr val="000000"/>
                        </a:solidFill>
                        <a:latin typeface="Calibri"/>
                      </a:endParaRPr>
                    </a:p>
                  </a:txBody>
                  <a:tcPr marL="8537" marR="8537" marT="85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6D0A"/>
                    </a:solidFill>
                  </a:tcPr>
                </a:tc>
                <a:tc>
                  <a:txBody>
                    <a:bodyPr/>
                    <a:lstStyle/>
                    <a:p>
                      <a:pPr algn="ctr" fontAlgn="b"/>
                      <a:r>
                        <a:rPr lang="fr-FR" sz="1200" b="0" i="0" u="none" strike="noStrike" dirty="0" smtClean="0">
                          <a:solidFill>
                            <a:srgbClr val="000000"/>
                          </a:solidFill>
                          <a:latin typeface="Calibri"/>
                        </a:rPr>
                        <a:t>5,14 h</a:t>
                      </a:r>
                      <a:endParaRPr lang="fr-FR" sz="1200" b="0" i="0" u="none" strike="noStrike" dirty="0">
                        <a:solidFill>
                          <a:srgbClr val="000000"/>
                        </a:solidFill>
                        <a:latin typeface="Calibri"/>
                      </a:endParaRPr>
                    </a:p>
                  </a:txBody>
                  <a:tcPr marL="8537" marR="8537" marT="8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6D0A"/>
                    </a:solidFill>
                  </a:tcPr>
                </a:tc>
                <a:tc>
                  <a:txBody>
                    <a:bodyPr/>
                    <a:lstStyle/>
                    <a:p>
                      <a:pPr algn="ctr" fontAlgn="b"/>
                      <a:r>
                        <a:rPr lang="fr-FR" sz="1200" b="0" i="0" u="none" strike="noStrike" dirty="0" smtClean="0">
                          <a:solidFill>
                            <a:srgbClr val="000000"/>
                          </a:solidFill>
                          <a:latin typeface="Calibri"/>
                        </a:rPr>
                        <a:t>0,45 h</a:t>
                      </a:r>
                      <a:endParaRPr lang="fr-FR" sz="1200" b="0" i="0" u="none" strike="noStrike" dirty="0">
                        <a:solidFill>
                          <a:srgbClr val="000000"/>
                        </a:solidFill>
                        <a:latin typeface="Calibri"/>
                      </a:endParaRPr>
                    </a:p>
                  </a:txBody>
                  <a:tcPr marL="8537" marR="8537" marT="85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6D0A"/>
                    </a:solidFill>
                  </a:tcPr>
                </a:tc>
                <a:tc>
                  <a:txBody>
                    <a:bodyPr/>
                    <a:lstStyle/>
                    <a:p>
                      <a:pPr algn="ctr" fontAlgn="b"/>
                      <a:r>
                        <a:rPr lang="fr-FR" sz="1200" b="0" i="0" u="none" strike="noStrike" dirty="0" smtClean="0">
                          <a:solidFill>
                            <a:srgbClr val="000000"/>
                          </a:solidFill>
                          <a:latin typeface="Calibri"/>
                        </a:rPr>
                        <a:t>3,35 h</a:t>
                      </a:r>
                      <a:endParaRPr lang="fr-FR" sz="1200" b="0" i="0" u="none" strike="noStrike" dirty="0">
                        <a:solidFill>
                          <a:srgbClr val="000000"/>
                        </a:solidFill>
                        <a:latin typeface="Calibri"/>
                      </a:endParaRPr>
                    </a:p>
                  </a:txBody>
                  <a:tcPr marL="8537" marR="8537" marT="85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6D0A"/>
                    </a:solidFill>
                  </a:tcPr>
                </a:tc>
                <a:tc>
                  <a:txBody>
                    <a:bodyPr/>
                    <a:lstStyle/>
                    <a:p>
                      <a:pPr algn="ctr" fontAlgn="b"/>
                      <a:r>
                        <a:rPr lang="fr-FR" sz="1200" b="0" i="0" u="none" strike="noStrike" dirty="0" smtClean="0">
                          <a:solidFill>
                            <a:srgbClr val="000000"/>
                          </a:solidFill>
                          <a:latin typeface="Calibri"/>
                        </a:rPr>
                        <a:t>5,34 h</a:t>
                      </a:r>
                      <a:endParaRPr lang="fr-FR" sz="1200" b="0" i="0" u="none" strike="noStrike" dirty="0">
                        <a:solidFill>
                          <a:srgbClr val="000000"/>
                        </a:solidFill>
                        <a:latin typeface="Calibri"/>
                      </a:endParaRPr>
                    </a:p>
                  </a:txBody>
                  <a:tcPr marL="8537" marR="8537" marT="8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6D0A"/>
                    </a:solidFill>
                  </a:tcPr>
                </a:tc>
                <a:tc>
                  <a:txBody>
                    <a:bodyPr/>
                    <a:lstStyle/>
                    <a:p>
                      <a:pPr algn="ctr" fontAlgn="b"/>
                      <a:r>
                        <a:rPr lang="fr-FR" sz="1200" b="0" i="0" u="none" strike="noStrike" dirty="0" smtClean="0">
                          <a:solidFill>
                            <a:srgbClr val="000000"/>
                          </a:solidFill>
                          <a:latin typeface="Calibri"/>
                        </a:rPr>
                        <a:t>0,82 h</a:t>
                      </a:r>
                      <a:endParaRPr lang="fr-FR" sz="1200" b="0" i="0" u="none" strike="noStrike" dirty="0">
                        <a:solidFill>
                          <a:srgbClr val="000000"/>
                        </a:solidFill>
                        <a:latin typeface="Calibri"/>
                      </a:endParaRPr>
                    </a:p>
                  </a:txBody>
                  <a:tcPr marL="8537" marR="8537" marT="85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6D0A"/>
                    </a:solidFill>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Présentation du futur indicateur</a:t>
            </a:r>
            <a:endParaRPr lang="fr-FR" dirty="0"/>
          </a:p>
        </p:txBody>
      </p:sp>
      <p:sp>
        <p:nvSpPr>
          <p:cNvPr id="3" name="Espace réservé du contenu 2"/>
          <p:cNvSpPr>
            <a:spLocks noGrp="1"/>
          </p:cNvSpPr>
          <p:nvPr>
            <p:ph idx="1"/>
          </p:nvPr>
        </p:nvSpPr>
        <p:spPr/>
        <p:txBody>
          <a:bodyPr/>
          <a:lstStyle/>
          <a:p>
            <a:pPr algn="just"/>
            <a:r>
              <a:rPr lang="fr-FR" dirty="0" smtClean="0"/>
              <a:t>La Dies ou Durée d’inconfort d’été statistique</a:t>
            </a:r>
          </a:p>
          <a:p>
            <a:pPr algn="just"/>
            <a:endParaRPr lang="fr-FR" dirty="0" smtClean="0"/>
          </a:p>
          <a:p>
            <a:pPr algn="just"/>
            <a:r>
              <a:rPr lang="fr-FR" dirty="0" smtClean="0"/>
              <a:t>Le nouvel indicateur prend en compte les notions de confort adaptatif et de pourcentage d’insatisfaction</a:t>
            </a:r>
            <a:endParaRPr lang="fr-F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graphicFrame>
        <p:nvGraphicFramePr>
          <p:cNvPr id="4" name="Graphique 3"/>
          <p:cNvGraphicFramePr/>
          <p:nvPr/>
        </p:nvGraphicFramePr>
        <p:xfrm>
          <a:off x="107503" y="116632"/>
          <a:ext cx="8856985" cy="648072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Influence de la perméabilité sur la Dies</a:t>
            </a:r>
            <a:endParaRPr lang="fr-FR" dirty="0"/>
          </a:p>
        </p:txBody>
      </p:sp>
      <p:sp>
        <p:nvSpPr>
          <p:cNvPr id="3" name="Espace réservé du contenu 2"/>
          <p:cNvSpPr>
            <a:spLocks noGrp="1"/>
          </p:cNvSpPr>
          <p:nvPr>
            <p:ph idx="1"/>
          </p:nvPr>
        </p:nvSpPr>
        <p:spPr>
          <a:xfrm>
            <a:off x="1857356" y="1600201"/>
            <a:ext cx="6829444" cy="1612776"/>
          </a:xfrm>
        </p:spPr>
        <p:txBody>
          <a:bodyPr/>
          <a:lstStyle/>
          <a:p>
            <a:r>
              <a:rPr lang="fr-FR" dirty="0" smtClean="0"/>
              <a:t>De manière générale, la variation de la perméabilité à l’air de 1 m</a:t>
            </a:r>
            <a:r>
              <a:rPr lang="fr-FR" dirty="0" smtClean="0">
                <a:latin typeface="Calibri"/>
              </a:rPr>
              <a:t>³/h.m² à 0.5 m</a:t>
            </a:r>
            <a:r>
              <a:rPr lang="fr-FR" dirty="0" smtClean="0"/>
              <a:t>³/h.m² influe peu sur la Dies.</a:t>
            </a:r>
            <a:endParaRPr lang="fr-FR" dirty="0"/>
          </a:p>
        </p:txBody>
      </p:sp>
      <p:graphicFrame>
        <p:nvGraphicFramePr>
          <p:cNvPr id="4" name="Tableau 3"/>
          <p:cNvGraphicFramePr>
            <a:graphicFrameLocks noGrp="1"/>
          </p:cNvGraphicFramePr>
          <p:nvPr/>
        </p:nvGraphicFramePr>
        <p:xfrm>
          <a:off x="2267744" y="3645024"/>
          <a:ext cx="6264693" cy="1440162"/>
        </p:xfrm>
        <a:graphic>
          <a:graphicData uri="http://schemas.openxmlformats.org/drawingml/2006/table">
            <a:tbl>
              <a:tblPr/>
              <a:tblGrid>
                <a:gridCol w="626469"/>
                <a:gridCol w="674081"/>
                <a:gridCol w="674081"/>
                <a:gridCol w="588881"/>
                <a:gridCol w="674081"/>
                <a:gridCol w="588881"/>
                <a:gridCol w="588881"/>
                <a:gridCol w="588881"/>
                <a:gridCol w="674081"/>
                <a:gridCol w="586376"/>
              </a:tblGrid>
              <a:tr h="218838">
                <a:tc>
                  <a:txBody>
                    <a:bodyPr/>
                    <a:lstStyle/>
                    <a:p>
                      <a:endParaRPr lang="fr-FR" sz="1000" dirty="0">
                        <a:latin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gridSpan="9">
                  <a:txBody>
                    <a:bodyPr/>
                    <a:lstStyle/>
                    <a:p>
                      <a:pPr algn="ctr">
                        <a:spcAft>
                          <a:spcPts val="0"/>
                        </a:spcAft>
                      </a:pPr>
                      <a:r>
                        <a:rPr lang="fr-FR" sz="1100" b="1">
                          <a:solidFill>
                            <a:srgbClr val="000000"/>
                          </a:solidFill>
                          <a:latin typeface="Calibri"/>
                          <a:ea typeface="Times New Roman"/>
                          <a:cs typeface="Times New Roman"/>
                        </a:rPr>
                        <a:t>ΔDies perméa 0,5 m³/h.m² / perméa 1 m³/h.m²</a:t>
                      </a:r>
                      <a:endParaRPr lang="fr-FR"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366814">
                <a:tc>
                  <a:txBody>
                    <a:bodyPr/>
                    <a:lstStyle/>
                    <a:p>
                      <a:endParaRPr lang="fr-FR" sz="1000">
                        <a:latin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gridSpan="3">
                  <a:txBody>
                    <a:bodyPr/>
                    <a:lstStyle/>
                    <a:p>
                      <a:pPr algn="ctr">
                        <a:spcAft>
                          <a:spcPts val="0"/>
                        </a:spcAft>
                      </a:pPr>
                      <a:r>
                        <a:rPr lang="fr-FR" sz="1100" b="1" dirty="0">
                          <a:solidFill>
                            <a:srgbClr val="000000"/>
                          </a:solidFill>
                          <a:latin typeface="Calibri"/>
                          <a:ea typeface="Times New Roman"/>
                          <a:cs typeface="Times New Roman"/>
                        </a:rPr>
                        <a:t>Simple flux</a:t>
                      </a:r>
                      <a:endParaRPr lang="fr-FR" sz="1100" dirty="0">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hMerge="1">
                  <a:txBody>
                    <a:bodyPr/>
                    <a:lstStyle/>
                    <a:p>
                      <a:endParaRPr lang="fr-FR"/>
                    </a:p>
                  </a:txBody>
                  <a:tcPr/>
                </a:tc>
                <a:tc hMerge="1">
                  <a:txBody>
                    <a:bodyPr/>
                    <a:lstStyle/>
                    <a:p>
                      <a:endParaRPr lang="fr-FR"/>
                    </a:p>
                  </a:txBody>
                  <a:tcPr/>
                </a:tc>
                <a:tc gridSpan="3">
                  <a:txBody>
                    <a:bodyPr/>
                    <a:lstStyle/>
                    <a:p>
                      <a:pPr algn="ctr">
                        <a:spcAft>
                          <a:spcPts val="0"/>
                        </a:spcAft>
                      </a:pPr>
                      <a:r>
                        <a:rPr lang="fr-FR" sz="1100" b="1">
                          <a:solidFill>
                            <a:srgbClr val="000000"/>
                          </a:solidFill>
                          <a:latin typeface="Calibri"/>
                          <a:ea typeface="Times New Roman"/>
                          <a:cs typeface="Times New Roman"/>
                        </a:rPr>
                        <a:t>Double flux</a:t>
                      </a:r>
                      <a:endParaRPr lang="fr-FR" sz="1100">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hMerge="1">
                  <a:txBody>
                    <a:bodyPr/>
                    <a:lstStyle/>
                    <a:p>
                      <a:endParaRPr lang="fr-FR"/>
                    </a:p>
                  </a:txBody>
                  <a:tcPr/>
                </a:tc>
                <a:tc hMerge="1">
                  <a:txBody>
                    <a:bodyPr/>
                    <a:lstStyle/>
                    <a:p>
                      <a:endParaRPr lang="fr-FR"/>
                    </a:p>
                  </a:txBody>
                  <a:tcPr/>
                </a:tc>
                <a:tc gridSpan="3">
                  <a:txBody>
                    <a:bodyPr/>
                    <a:lstStyle/>
                    <a:p>
                      <a:pPr algn="ctr">
                        <a:spcAft>
                          <a:spcPts val="0"/>
                        </a:spcAft>
                      </a:pPr>
                      <a:r>
                        <a:rPr lang="fr-FR" sz="1100" b="1">
                          <a:solidFill>
                            <a:srgbClr val="000000"/>
                          </a:solidFill>
                          <a:latin typeface="Calibri"/>
                          <a:ea typeface="Times New Roman"/>
                          <a:cs typeface="Times New Roman"/>
                        </a:rPr>
                        <a:t>Double flux + surventilation nocturne mécanique</a:t>
                      </a:r>
                      <a:endParaRPr lang="fr-FR"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hMerge="1">
                  <a:txBody>
                    <a:bodyPr/>
                    <a:lstStyle/>
                    <a:p>
                      <a:endParaRPr lang="fr-FR"/>
                    </a:p>
                  </a:txBody>
                  <a:tcPr/>
                </a:tc>
                <a:tc hMerge="1">
                  <a:txBody>
                    <a:bodyPr/>
                    <a:lstStyle/>
                    <a:p>
                      <a:endParaRPr lang="fr-FR"/>
                    </a:p>
                  </a:txBody>
                  <a:tcPr/>
                </a:tc>
              </a:tr>
              <a:tr h="218838">
                <a:tc>
                  <a:txBody>
                    <a:bodyPr/>
                    <a:lstStyle/>
                    <a:p>
                      <a:endParaRPr lang="fr-FR" sz="1000">
                        <a:latin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100">
                          <a:solidFill>
                            <a:srgbClr val="000000"/>
                          </a:solidFill>
                          <a:latin typeface="Calibri"/>
                          <a:ea typeface="Times New Roman"/>
                          <a:cs typeface="Times New Roman"/>
                        </a:rPr>
                        <a:t>H1b</a:t>
                      </a:r>
                      <a:endParaRPr lang="fr-FR"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9B8"/>
                    </a:solidFill>
                  </a:tcPr>
                </a:tc>
                <a:tc>
                  <a:txBody>
                    <a:bodyPr/>
                    <a:lstStyle/>
                    <a:p>
                      <a:pPr algn="ctr">
                        <a:spcAft>
                          <a:spcPts val="0"/>
                        </a:spcAft>
                      </a:pPr>
                      <a:r>
                        <a:rPr lang="fr-FR" sz="1100">
                          <a:solidFill>
                            <a:srgbClr val="000000"/>
                          </a:solidFill>
                          <a:latin typeface="Calibri"/>
                          <a:ea typeface="Times New Roman"/>
                          <a:cs typeface="Times New Roman"/>
                        </a:rPr>
                        <a:t>H2d</a:t>
                      </a:r>
                      <a:endParaRPr lang="fr-FR"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795"/>
                    </a:solidFill>
                  </a:tcPr>
                </a:tc>
                <a:tc>
                  <a:txBody>
                    <a:bodyPr/>
                    <a:lstStyle/>
                    <a:p>
                      <a:pPr algn="ctr">
                        <a:spcAft>
                          <a:spcPts val="0"/>
                        </a:spcAft>
                      </a:pPr>
                      <a:r>
                        <a:rPr lang="fr-FR" sz="1100">
                          <a:solidFill>
                            <a:srgbClr val="000000"/>
                          </a:solidFill>
                          <a:latin typeface="Calibri"/>
                          <a:ea typeface="Times New Roman"/>
                          <a:cs typeface="Times New Roman"/>
                        </a:rPr>
                        <a:t>H3</a:t>
                      </a:r>
                      <a:endParaRPr lang="fr-FR"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3735"/>
                    </a:solidFill>
                  </a:tcPr>
                </a:tc>
                <a:tc>
                  <a:txBody>
                    <a:bodyPr/>
                    <a:lstStyle/>
                    <a:p>
                      <a:pPr algn="ctr">
                        <a:spcAft>
                          <a:spcPts val="0"/>
                        </a:spcAft>
                      </a:pPr>
                      <a:r>
                        <a:rPr lang="fr-FR" sz="1100">
                          <a:solidFill>
                            <a:srgbClr val="000000"/>
                          </a:solidFill>
                          <a:latin typeface="Calibri"/>
                          <a:ea typeface="Times New Roman"/>
                          <a:cs typeface="Times New Roman"/>
                        </a:rPr>
                        <a:t>H1b</a:t>
                      </a:r>
                      <a:endParaRPr lang="fr-FR"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9B8"/>
                    </a:solidFill>
                  </a:tcPr>
                </a:tc>
                <a:tc>
                  <a:txBody>
                    <a:bodyPr/>
                    <a:lstStyle/>
                    <a:p>
                      <a:pPr algn="ctr">
                        <a:spcAft>
                          <a:spcPts val="0"/>
                        </a:spcAft>
                      </a:pPr>
                      <a:r>
                        <a:rPr lang="fr-FR" sz="1100">
                          <a:solidFill>
                            <a:srgbClr val="000000"/>
                          </a:solidFill>
                          <a:latin typeface="Calibri"/>
                          <a:ea typeface="Times New Roman"/>
                          <a:cs typeface="Times New Roman"/>
                        </a:rPr>
                        <a:t>H2d</a:t>
                      </a:r>
                      <a:endParaRPr lang="fr-FR"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795"/>
                    </a:solidFill>
                  </a:tcPr>
                </a:tc>
                <a:tc>
                  <a:txBody>
                    <a:bodyPr/>
                    <a:lstStyle/>
                    <a:p>
                      <a:pPr algn="ctr">
                        <a:spcAft>
                          <a:spcPts val="0"/>
                        </a:spcAft>
                      </a:pPr>
                      <a:r>
                        <a:rPr lang="fr-FR" sz="1100">
                          <a:solidFill>
                            <a:srgbClr val="000000"/>
                          </a:solidFill>
                          <a:latin typeface="Calibri"/>
                          <a:ea typeface="Times New Roman"/>
                          <a:cs typeface="Times New Roman"/>
                        </a:rPr>
                        <a:t>H3</a:t>
                      </a:r>
                      <a:endParaRPr lang="fr-FR"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3735"/>
                    </a:solidFill>
                  </a:tcPr>
                </a:tc>
                <a:tc>
                  <a:txBody>
                    <a:bodyPr/>
                    <a:lstStyle/>
                    <a:p>
                      <a:pPr algn="ctr">
                        <a:spcAft>
                          <a:spcPts val="0"/>
                        </a:spcAft>
                      </a:pPr>
                      <a:r>
                        <a:rPr lang="fr-FR" sz="1100">
                          <a:solidFill>
                            <a:srgbClr val="000000"/>
                          </a:solidFill>
                          <a:latin typeface="Calibri"/>
                          <a:ea typeface="Times New Roman"/>
                          <a:cs typeface="Times New Roman"/>
                        </a:rPr>
                        <a:t>H1b</a:t>
                      </a:r>
                      <a:endParaRPr lang="fr-FR"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9B8"/>
                    </a:solidFill>
                  </a:tcPr>
                </a:tc>
                <a:tc>
                  <a:txBody>
                    <a:bodyPr/>
                    <a:lstStyle/>
                    <a:p>
                      <a:pPr algn="ctr">
                        <a:spcAft>
                          <a:spcPts val="0"/>
                        </a:spcAft>
                      </a:pPr>
                      <a:r>
                        <a:rPr lang="fr-FR" sz="1100">
                          <a:solidFill>
                            <a:srgbClr val="000000"/>
                          </a:solidFill>
                          <a:latin typeface="Calibri"/>
                          <a:ea typeface="Times New Roman"/>
                          <a:cs typeface="Times New Roman"/>
                        </a:rPr>
                        <a:t>H2d</a:t>
                      </a:r>
                      <a:endParaRPr lang="fr-FR"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795"/>
                    </a:solidFill>
                  </a:tcPr>
                </a:tc>
                <a:tc>
                  <a:txBody>
                    <a:bodyPr/>
                    <a:lstStyle/>
                    <a:p>
                      <a:pPr algn="ctr">
                        <a:spcAft>
                          <a:spcPts val="0"/>
                        </a:spcAft>
                      </a:pPr>
                      <a:r>
                        <a:rPr lang="fr-FR" sz="1100">
                          <a:solidFill>
                            <a:srgbClr val="000000"/>
                          </a:solidFill>
                          <a:latin typeface="Calibri"/>
                          <a:ea typeface="Times New Roman"/>
                          <a:cs typeface="Times New Roman"/>
                        </a:rPr>
                        <a:t>H3</a:t>
                      </a:r>
                      <a:endParaRPr lang="fr-FR"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3735"/>
                    </a:solidFill>
                  </a:tcPr>
                </a:tc>
              </a:tr>
              <a:tr h="208417">
                <a:tc>
                  <a:txBody>
                    <a:bodyPr/>
                    <a:lstStyle/>
                    <a:p>
                      <a:pPr algn="ctr">
                        <a:spcAft>
                          <a:spcPts val="0"/>
                        </a:spcAft>
                      </a:pPr>
                      <a:r>
                        <a:rPr lang="fr-FR" sz="1100" b="1">
                          <a:solidFill>
                            <a:srgbClr val="000000"/>
                          </a:solidFill>
                          <a:latin typeface="Calibri"/>
                          <a:ea typeface="Times New Roman"/>
                          <a:cs typeface="Times New Roman"/>
                        </a:rPr>
                        <a:t>ITE</a:t>
                      </a:r>
                      <a:endParaRPr lang="fr-FR" sz="1100">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r">
                        <a:spcAft>
                          <a:spcPts val="0"/>
                        </a:spcAft>
                      </a:pPr>
                      <a:r>
                        <a:rPr lang="fr-FR" sz="1100">
                          <a:solidFill>
                            <a:srgbClr val="000000"/>
                          </a:solidFill>
                          <a:latin typeface="Calibri"/>
                          <a:ea typeface="Times New Roman"/>
                          <a:cs typeface="Times New Roman"/>
                        </a:rPr>
                        <a:t>-0,1%</a:t>
                      </a:r>
                      <a:endParaRPr lang="fr-FR"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r">
                        <a:spcAft>
                          <a:spcPts val="0"/>
                        </a:spcAft>
                      </a:pPr>
                      <a:r>
                        <a:rPr lang="fr-FR" sz="1100">
                          <a:solidFill>
                            <a:srgbClr val="000000"/>
                          </a:solidFill>
                          <a:latin typeface="Calibri"/>
                          <a:ea typeface="Times New Roman"/>
                          <a:cs typeface="Times New Roman"/>
                        </a:rPr>
                        <a:t>0,1%</a:t>
                      </a:r>
                      <a:endParaRPr lang="fr-FR"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r">
                        <a:spcAft>
                          <a:spcPts val="0"/>
                        </a:spcAft>
                      </a:pPr>
                      <a:r>
                        <a:rPr lang="fr-FR" sz="1100">
                          <a:solidFill>
                            <a:srgbClr val="000000"/>
                          </a:solidFill>
                          <a:latin typeface="Calibri"/>
                          <a:ea typeface="Times New Roman"/>
                          <a:cs typeface="Times New Roman"/>
                        </a:rPr>
                        <a:t>0,0%</a:t>
                      </a:r>
                      <a:endParaRPr lang="fr-FR"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r">
                        <a:spcAft>
                          <a:spcPts val="0"/>
                        </a:spcAft>
                      </a:pPr>
                      <a:r>
                        <a:rPr lang="fr-FR" sz="1100">
                          <a:solidFill>
                            <a:srgbClr val="000000"/>
                          </a:solidFill>
                          <a:latin typeface="Calibri"/>
                          <a:ea typeface="Times New Roman"/>
                          <a:cs typeface="Times New Roman"/>
                        </a:rPr>
                        <a:t>4,5%</a:t>
                      </a:r>
                      <a:endParaRPr lang="fr-FR"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r">
                        <a:spcAft>
                          <a:spcPts val="0"/>
                        </a:spcAft>
                      </a:pPr>
                      <a:r>
                        <a:rPr lang="fr-FR" sz="1100">
                          <a:solidFill>
                            <a:srgbClr val="000000"/>
                          </a:solidFill>
                          <a:latin typeface="Calibri"/>
                          <a:ea typeface="Times New Roman"/>
                          <a:cs typeface="Times New Roman"/>
                        </a:rPr>
                        <a:t>0,5%</a:t>
                      </a:r>
                      <a:endParaRPr lang="fr-FR"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r">
                        <a:spcAft>
                          <a:spcPts val="0"/>
                        </a:spcAft>
                      </a:pPr>
                      <a:r>
                        <a:rPr lang="fr-FR" sz="1100">
                          <a:solidFill>
                            <a:srgbClr val="000000"/>
                          </a:solidFill>
                          <a:latin typeface="Calibri"/>
                          <a:ea typeface="Times New Roman"/>
                          <a:cs typeface="Times New Roman"/>
                        </a:rPr>
                        <a:t>0,5%</a:t>
                      </a:r>
                      <a:endParaRPr lang="fr-FR"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r">
                        <a:spcAft>
                          <a:spcPts val="0"/>
                        </a:spcAft>
                      </a:pPr>
                      <a:r>
                        <a:rPr lang="fr-FR" sz="1100">
                          <a:solidFill>
                            <a:srgbClr val="000000"/>
                          </a:solidFill>
                          <a:latin typeface="Calibri"/>
                          <a:ea typeface="Times New Roman"/>
                          <a:cs typeface="Times New Roman"/>
                        </a:rPr>
                        <a:t>6,9%</a:t>
                      </a:r>
                      <a:endParaRPr lang="fr-FR"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r">
                        <a:spcAft>
                          <a:spcPts val="0"/>
                        </a:spcAft>
                      </a:pPr>
                      <a:r>
                        <a:rPr lang="fr-FR" sz="1100">
                          <a:solidFill>
                            <a:srgbClr val="000000"/>
                          </a:solidFill>
                          <a:latin typeface="Calibri"/>
                          <a:ea typeface="Times New Roman"/>
                          <a:cs typeface="Times New Roman"/>
                        </a:rPr>
                        <a:t>0,2%</a:t>
                      </a:r>
                      <a:endParaRPr lang="fr-FR"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r">
                        <a:spcAft>
                          <a:spcPts val="0"/>
                        </a:spcAft>
                      </a:pPr>
                      <a:r>
                        <a:rPr lang="fr-FR" sz="1100">
                          <a:solidFill>
                            <a:srgbClr val="000000"/>
                          </a:solidFill>
                          <a:latin typeface="Calibri"/>
                          <a:ea typeface="Times New Roman"/>
                          <a:cs typeface="Times New Roman"/>
                        </a:rPr>
                        <a:t>0,5%</a:t>
                      </a:r>
                      <a:endParaRPr lang="fr-FR"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r>
              <a:tr h="208417">
                <a:tc>
                  <a:txBody>
                    <a:bodyPr/>
                    <a:lstStyle/>
                    <a:p>
                      <a:pPr algn="ctr">
                        <a:spcAft>
                          <a:spcPts val="0"/>
                        </a:spcAft>
                      </a:pPr>
                      <a:r>
                        <a:rPr lang="fr-FR" sz="1100" b="1">
                          <a:solidFill>
                            <a:srgbClr val="000000"/>
                          </a:solidFill>
                          <a:latin typeface="Calibri"/>
                          <a:ea typeface="Times New Roman"/>
                          <a:cs typeface="Times New Roman"/>
                        </a:rPr>
                        <a:t>ITI</a:t>
                      </a:r>
                      <a:endParaRPr lang="fr-FR" sz="1100">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algn="r">
                        <a:spcAft>
                          <a:spcPts val="0"/>
                        </a:spcAft>
                      </a:pPr>
                      <a:r>
                        <a:rPr lang="fr-FR" sz="1100">
                          <a:solidFill>
                            <a:srgbClr val="000000"/>
                          </a:solidFill>
                          <a:latin typeface="Calibri"/>
                          <a:ea typeface="Times New Roman"/>
                          <a:cs typeface="Times New Roman"/>
                        </a:rPr>
                        <a:t>-0,5%</a:t>
                      </a:r>
                      <a:endParaRPr lang="fr-FR"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algn="r">
                        <a:spcAft>
                          <a:spcPts val="0"/>
                        </a:spcAft>
                      </a:pPr>
                      <a:r>
                        <a:rPr lang="fr-FR" sz="1100">
                          <a:solidFill>
                            <a:srgbClr val="000000"/>
                          </a:solidFill>
                          <a:latin typeface="Calibri"/>
                          <a:ea typeface="Times New Roman"/>
                          <a:cs typeface="Times New Roman"/>
                        </a:rPr>
                        <a:t>0,0%</a:t>
                      </a:r>
                      <a:endParaRPr lang="fr-FR"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algn="r">
                        <a:spcAft>
                          <a:spcPts val="0"/>
                        </a:spcAft>
                      </a:pPr>
                      <a:r>
                        <a:rPr lang="fr-FR" sz="1100">
                          <a:solidFill>
                            <a:srgbClr val="000000"/>
                          </a:solidFill>
                          <a:latin typeface="Calibri"/>
                          <a:ea typeface="Times New Roman"/>
                          <a:cs typeface="Times New Roman"/>
                        </a:rPr>
                        <a:t>0,0%</a:t>
                      </a:r>
                      <a:endParaRPr lang="fr-FR"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algn="r">
                        <a:spcAft>
                          <a:spcPts val="0"/>
                        </a:spcAft>
                      </a:pPr>
                      <a:r>
                        <a:rPr lang="fr-FR" sz="1100" dirty="0">
                          <a:solidFill>
                            <a:srgbClr val="000000"/>
                          </a:solidFill>
                          <a:latin typeface="Calibri"/>
                          <a:ea typeface="Times New Roman"/>
                          <a:cs typeface="Times New Roman"/>
                        </a:rPr>
                        <a:t>3,4%</a:t>
                      </a:r>
                      <a:endParaRPr lang="fr-FR" sz="1100" dirty="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algn="r">
                        <a:spcAft>
                          <a:spcPts val="0"/>
                        </a:spcAft>
                      </a:pPr>
                      <a:r>
                        <a:rPr lang="fr-FR" sz="1100">
                          <a:solidFill>
                            <a:srgbClr val="000000"/>
                          </a:solidFill>
                          <a:latin typeface="Calibri"/>
                          <a:ea typeface="Times New Roman"/>
                          <a:cs typeface="Times New Roman"/>
                        </a:rPr>
                        <a:t>0,4%</a:t>
                      </a:r>
                      <a:endParaRPr lang="fr-FR"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algn="r">
                        <a:spcAft>
                          <a:spcPts val="0"/>
                        </a:spcAft>
                      </a:pPr>
                      <a:r>
                        <a:rPr lang="fr-FR" sz="1100">
                          <a:solidFill>
                            <a:srgbClr val="000000"/>
                          </a:solidFill>
                          <a:latin typeface="Calibri"/>
                          <a:ea typeface="Times New Roman"/>
                          <a:cs typeface="Times New Roman"/>
                        </a:rPr>
                        <a:t>0,6%</a:t>
                      </a:r>
                      <a:endParaRPr lang="fr-FR"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algn="r">
                        <a:spcAft>
                          <a:spcPts val="0"/>
                        </a:spcAft>
                      </a:pPr>
                      <a:r>
                        <a:rPr lang="fr-FR" sz="1100">
                          <a:solidFill>
                            <a:srgbClr val="000000"/>
                          </a:solidFill>
                          <a:latin typeface="Calibri"/>
                          <a:ea typeface="Times New Roman"/>
                          <a:cs typeface="Times New Roman"/>
                        </a:rPr>
                        <a:t>2,1%</a:t>
                      </a:r>
                      <a:endParaRPr lang="fr-FR"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algn="r">
                        <a:spcAft>
                          <a:spcPts val="0"/>
                        </a:spcAft>
                      </a:pPr>
                      <a:r>
                        <a:rPr lang="fr-FR" sz="1100">
                          <a:solidFill>
                            <a:srgbClr val="000000"/>
                          </a:solidFill>
                          <a:latin typeface="Calibri"/>
                          <a:ea typeface="Times New Roman"/>
                          <a:cs typeface="Times New Roman"/>
                        </a:rPr>
                        <a:t>0,4%</a:t>
                      </a:r>
                      <a:endParaRPr lang="fr-FR"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algn="r">
                        <a:spcAft>
                          <a:spcPts val="0"/>
                        </a:spcAft>
                      </a:pPr>
                      <a:r>
                        <a:rPr lang="fr-FR" sz="1100">
                          <a:solidFill>
                            <a:srgbClr val="000000"/>
                          </a:solidFill>
                          <a:latin typeface="Calibri"/>
                          <a:ea typeface="Times New Roman"/>
                          <a:cs typeface="Times New Roman"/>
                        </a:rPr>
                        <a:t>0,5%</a:t>
                      </a:r>
                      <a:endParaRPr lang="fr-FR"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r>
              <a:tr h="218838">
                <a:tc>
                  <a:txBody>
                    <a:bodyPr/>
                    <a:lstStyle/>
                    <a:p>
                      <a:pPr algn="ctr">
                        <a:spcAft>
                          <a:spcPts val="0"/>
                        </a:spcAft>
                      </a:pPr>
                      <a:r>
                        <a:rPr lang="fr-FR" sz="1100" b="1">
                          <a:solidFill>
                            <a:srgbClr val="000000"/>
                          </a:solidFill>
                          <a:latin typeface="Calibri"/>
                          <a:ea typeface="Times New Roman"/>
                          <a:cs typeface="Times New Roman"/>
                        </a:rPr>
                        <a:t>Bois</a:t>
                      </a:r>
                      <a:endParaRPr lang="fr-FR" sz="1100">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6D0A"/>
                    </a:solidFill>
                  </a:tcPr>
                </a:tc>
                <a:tc>
                  <a:txBody>
                    <a:bodyPr/>
                    <a:lstStyle/>
                    <a:p>
                      <a:pPr algn="r">
                        <a:spcAft>
                          <a:spcPts val="0"/>
                        </a:spcAft>
                      </a:pPr>
                      <a:r>
                        <a:rPr lang="fr-FR" sz="1100">
                          <a:solidFill>
                            <a:srgbClr val="000000"/>
                          </a:solidFill>
                          <a:latin typeface="Calibri"/>
                          <a:ea typeface="Times New Roman"/>
                          <a:cs typeface="Times New Roman"/>
                        </a:rPr>
                        <a:t>-0,3%</a:t>
                      </a:r>
                      <a:endParaRPr lang="fr-FR"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6D0A"/>
                    </a:solidFill>
                  </a:tcPr>
                </a:tc>
                <a:tc>
                  <a:txBody>
                    <a:bodyPr/>
                    <a:lstStyle/>
                    <a:p>
                      <a:pPr algn="r">
                        <a:spcAft>
                          <a:spcPts val="0"/>
                        </a:spcAft>
                      </a:pPr>
                      <a:r>
                        <a:rPr lang="fr-FR" sz="1100">
                          <a:solidFill>
                            <a:srgbClr val="000000"/>
                          </a:solidFill>
                          <a:latin typeface="Calibri"/>
                          <a:ea typeface="Times New Roman"/>
                          <a:cs typeface="Times New Roman"/>
                        </a:rPr>
                        <a:t>-0,3%</a:t>
                      </a:r>
                      <a:endParaRPr lang="fr-FR"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6D0A"/>
                    </a:solidFill>
                  </a:tcPr>
                </a:tc>
                <a:tc>
                  <a:txBody>
                    <a:bodyPr/>
                    <a:lstStyle/>
                    <a:p>
                      <a:pPr algn="r">
                        <a:spcAft>
                          <a:spcPts val="0"/>
                        </a:spcAft>
                      </a:pPr>
                      <a:r>
                        <a:rPr lang="fr-FR" sz="1100">
                          <a:solidFill>
                            <a:srgbClr val="000000"/>
                          </a:solidFill>
                          <a:latin typeface="Calibri"/>
                          <a:ea typeface="Times New Roman"/>
                          <a:cs typeface="Times New Roman"/>
                        </a:rPr>
                        <a:t>0,0%</a:t>
                      </a:r>
                      <a:endParaRPr lang="fr-FR"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6D0A"/>
                    </a:solidFill>
                  </a:tcPr>
                </a:tc>
                <a:tc>
                  <a:txBody>
                    <a:bodyPr/>
                    <a:lstStyle/>
                    <a:p>
                      <a:pPr algn="r">
                        <a:spcAft>
                          <a:spcPts val="0"/>
                        </a:spcAft>
                      </a:pPr>
                      <a:r>
                        <a:rPr lang="fr-FR" sz="1100">
                          <a:solidFill>
                            <a:srgbClr val="000000"/>
                          </a:solidFill>
                          <a:latin typeface="Calibri"/>
                          <a:ea typeface="Times New Roman"/>
                          <a:cs typeface="Times New Roman"/>
                        </a:rPr>
                        <a:t>-0,1%</a:t>
                      </a:r>
                      <a:endParaRPr lang="fr-FR"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6D0A"/>
                    </a:solidFill>
                  </a:tcPr>
                </a:tc>
                <a:tc>
                  <a:txBody>
                    <a:bodyPr/>
                    <a:lstStyle/>
                    <a:p>
                      <a:pPr algn="r">
                        <a:spcAft>
                          <a:spcPts val="0"/>
                        </a:spcAft>
                      </a:pPr>
                      <a:r>
                        <a:rPr lang="fr-FR" sz="1100">
                          <a:solidFill>
                            <a:srgbClr val="000000"/>
                          </a:solidFill>
                          <a:latin typeface="Calibri"/>
                          <a:ea typeface="Times New Roman"/>
                          <a:cs typeface="Times New Roman"/>
                        </a:rPr>
                        <a:t>0,2%</a:t>
                      </a:r>
                      <a:endParaRPr lang="fr-FR"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6D0A"/>
                    </a:solidFill>
                  </a:tcPr>
                </a:tc>
                <a:tc>
                  <a:txBody>
                    <a:bodyPr/>
                    <a:lstStyle/>
                    <a:p>
                      <a:pPr algn="r">
                        <a:spcAft>
                          <a:spcPts val="0"/>
                        </a:spcAft>
                      </a:pPr>
                      <a:r>
                        <a:rPr lang="fr-FR" sz="1100">
                          <a:solidFill>
                            <a:srgbClr val="000000"/>
                          </a:solidFill>
                          <a:latin typeface="Calibri"/>
                          <a:ea typeface="Times New Roman"/>
                          <a:cs typeface="Times New Roman"/>
                        </a:rPr>
                        <a:t>0,4%</a:t>
                      </a:r>
                      <a:endParaRPr lang="fr-FR"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6D0A"/>
                    </a:solidFill>
                  </a:tcPr>
                </a:tc>
                <a:tc>
                  <a:txBody>
                    <a:bodyPr/>
                    <a:lstStyle/>
                    <a:p>
                      <a:pPr algn="r">
                        <a:spcAft>
                          <a:spcPts val="0"/>
                        </a:spcAft>
                      </a:pPr>
                      <a:r>
                        <a:rPr lang="fr-FR" sz="1100">
                          <a:solidFill>
                            <a:srgbClr val="000000"/>
                          </a:solidFill>
                          <a:latin typeface="Calibri"/>
                          <a:ea typeface="Times New Roman"/>
                          <a:cs typeface="Times New Roman"/>
                        </a:rPr>
                        <a:t>0,8%</a:t>
                      </a:r>
                      <a:endParaRPr lang="fr-FR"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6D0A"/>
                    </a:solidFill>
                  </a:tcPr>
                </a:tc>
                <a:tc>
                  <a:txBody>
                    <a:bodyPr/>
                    <a:lstStyle/>
                    <a:p>
                      <a:pPr algn="r">
                        <a:spcAft>
                          <a:spcPts val="0"/>
                        </a:spcAft>
                      </a:pPr>
                      <a:r>
                        <a:rPr lang="fr-FR" sz="1100">
                          <a:solidFill>
                            <a:srgbClr val="000000"/>
                          </a:solidFill>
                          <a:latin typeface="Calibri"/>
                          <a:ea typeface="Times New Roman"/>
                          <a:cs typeface="Times New Roman"/>
                        </a:rPr>
                        <a:t>-0,3%</a:t>
                      </a:r>
                      <a:endParaRPr lang="fr-FR"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6D0A"/>
                    </a:solidFill>
                  </a:tcPr>
                </a:tc>
                <a:tc>
                  <a:txBody>
                    <a:bodyPr/>
                    <a:lstStyle/>
                    <a:p>
                      <a:pPr algn="r">
                        <a:spcAft>
                          <a:spcPts val="0"/>
                        </a:spcAft>
                      </a:pPr>
                      <a:r>
                        <a:rPr lang="fr-FR" sz="1100" dirty="0">
                          <a:solidFill>
                            <a:srgbClr val="000000"/>
                          </a:solidFill>
                          <a:latin typeface="Calibri"/>
                          <a:ea typeface="Times New Roman"/>
                          <a:cs typeface="Times New Roman"/>
                        </a:rPr>
                        <a:t>0,2%</a:t>
                      </a:r>
                      <a:endParaRPr lang="fr-FR" sz="1100" dirty="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6D0A"/>
                    </a:solidFill>
                  </a:tcP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graphicFrame>
        <p:nvGraphicFramePr>
          <p:cNvPr id="4" name="Graphique 3"/>
          <p:cNvGraphicFramePr/>
          <p:nvPr/>
        </p:nvGraphicFramePr>
        <p:xfrm>
          <a:off x="107505" y="116632"/>
          <a:ext cx="8856984" cy="648072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graphicFrame>
        <p:nvGraphicFramePr>
          <p:cNvPr id="4" name="Graphique 3"/>
          <p:cNvGraphicFramePr/>
          <p:nvPr/>
        </p:nvGraphicFramePr>
        <p:xfrm>
          <a:off x="179512" y="116632"/>
          <a:ext cx="8784976" cy="648071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graphicFrame>
        <p:nvGraphicFramePr>
          <p:cNvPr id="4" name="Graphique 3"/>
          <p:cNvGraphicFramePr/>
          <p:nvPr/>
        </p:nvGraphicFramePr>
        <p:xfrm>
          <a:off x="107504" y="116632"/>
          <a:ext cx="8928992" cy="648071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Influence de la porosité</a:t>
            </a:r>
            <a:endParaRPr lang="fr-FR" dirty="0"/>
          </a:p>
        </p:txBody>
      </p:sp>
      <p:sp>
        <p:nvSpPr>
          <p:cNvPr id="3" name="Espace réservé du contenu 2"/>
          <p:cNvSpPr>
            <a:spLocks noGrp="1"/>
          </p:cNvSpPr>
          <p:nvPr>
            <p:ph idx="1"/>
          </p:nvPr>
        </p:nvSpPr>
        <p:spPr/>
        <p:txBody>
          <a:bodyPr/>
          <a:lstStyle/>
          <a:p>
            <a:r>
              <a:rPr lang="fr-FR" dirty="0" smtClean="0"/>
              <a:t>Deux types de protection mobiles ont été simulés:</a:t>
            </a:r>
          </a:p>
          <a:p>
            <a:pPr lvl="1"/>
            <a:r>
              <a:rPr lang="fr-FR" dirty="0" smtClean="0"/>
              <a:t>Stores à lames verticales (perméabilité = 25%)</a:t>
            </a:r>
          </a:p>
          <a:p>
            <a:pPr lvl="1"/>
            <a:r>
              <a:rPr lang="fr-FR" dirty="0" smtClean="0"/>
              <a:t>Volets pleins (perméabilité ≈ 0%)</a:t>
            </a:r>
          </a:p>
          <a:p>
            <a:endParaRPr lang="fr-FR" dirty="0" smtClean="0"/>
          </a:p>
          <a:p>
            <a:r>
              <a:rPr lang="fr-FR" dirty="0" smtClean="0"/>
              <a:t>Plus la porosité des protections est importante, plus la Dies diminue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graphicFrame>
        <p:nvGraphicFramePr>
          <p:cNvPr id="4" name="Graphique 3"/>
          <p:cNvGraphicFramePr/>
          <p:nvPr/>
        </p:nvGraphicFramePr>
        <p:xfrm>
          <a:off x="251520" y="188640"/>
          <a:ext cx="8712968" cy="633670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Comparaison avec l’étude de juillet 2012</a:t>
            </a:r>
            <a:endParaRPr lang="fr-FR" dirty="0"/>
          </a:p>
        </p:txBody>
      </p:sp>
      <p:sp>
        <p:nvSpPr>
          <p:cNvPr id="3" name="Espace réservé du contenu 2"/>
          <p:cNvSpPr>
            <a:spLocks noGrp="1"/>
          </p:cNvSpPr>
          <p:nvPr>
            <p:ph idx="1"/>
          </p:nvPr>
        </p:nvSpPr>
        <p:spPr/>
        <p:txBody>
          <a:bodyPr/>
          <a:lstStyle/>
          <a:p>
            <a:pPr algn="just"/>
            <a:r>
              <a:rPr lang="fr-FR" sz="2800" dirty="0" smtClean="0"/>
              <a:t>Evaluation du confort d’été sur le même bâtiment à l’aide de la simulation thermique dynamique.</a:t>
            </a:r>
          </a:p>
          <a:p>
            <a:pPr algn="just"/>
            <a:r>
              <a:rPr lang="fr-FR" sz="2800" dirty="0" smtClean="0"/>
              <a:t>On observe les mêmes conclusions sur l’évolution de l’inconfort chaud en fonction de l’inertie: plus l’inertie est légère, plus l’inconfort chaud est important.</a:t>
            </a:r>
          </a:p>
          <a:p>
            <a:pPr algn="just"/>
            <a:r>
              <a:rPr lang="fr-FR" sz="2800" dirty="0" smtClean="0"/>
              <a:t>On observe également que la variation de la perméabilité joue peu sur la Dies.</a:t>
            </a:r>
            <a:endParaRPr lang="fr-FR" sz="28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Conclusions de l’étude</a:t>
            </a:r>
            <a:endParaRPr lang="fr-FR" dirty="0"/>
          </a:p>
        </p:txBody>
      </p:sp>
      <p:graphicFrame>
        <p:nvGraphicFramePr>
          <p:cNvPr id="9" name="Espace réservé du contenu 8"/>
          <p:cNvGraphicFramePr>
            <a:graphicFrameLocks noGrp="1"/>
          </p:cNvGraphicFramePr>
          <p:nvPr>
            <p:ph idx="1"/>
          </p:nvPr>
        </p:nvGraphicFramePr>
        <p:xfrm>
          <a:off x="755576" y="1412775"/>
          <a:ext cx="8003230" cy="3856070"/>
        </p:xfrm>
        <a:graphic>
          <a:graphicData uri="http://schemas.openxmlformats.org/drawingml/2006/table">
            <a:tbl>
              <a:tblPr/>
              <a:tblGrid>
                <a:gridCol w="1197492"/>
                <a:gridCol w="2504751"/>
                <a:gridCol w="2504751"/>
                <a:gridCol w="1796236"/>
              </a:tblGrid>
              <a:tr h="695607">
                <a:tc>
                  <a:txBody>
                    <a:bodyPr/>
                    <a:lstStyle/>
                    <a:p>
                      <a:pPr algn="ctr" fontAlgn="ctr"/>
                      <a:r>
                        <a:rPr lang="fr-FR" sz="900" b="1" i="0" u="none" strike="noStrike" dirty="0">
                          <a:solidFill>
                            <a:srgbClr val="C0504D"/>
                          </a:solidFill>
                          <a:latin typeface="Calibri"/>
                        </a:rPr>
                        <a:t>Plus impactant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ctr"/>
                      <a:r>
                        <a:rPr lang="fr-FR" sz="1050" b="1" i="0" u="none" strike="noStrike" dirty="0">
                          <a:solidFill>
                            <a:srgbClr val="000000"/>
                          </a:solidFill>
                          <a:latin typeface="Calibri"/>
                        </a:rPr>
                        <a:t>Inertie du bâtiment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795"/>
                    </a:solidFill>
                  </a:tcPr>
                </a:tc>
                <a:tc>
                  <a:txBody>
                    <a:bodyPr/>
                    <a:lstStyle/>
                    <a:p>
                      <a:pPr algn="ctr" fontAlgn="ctr"/>
                      <a:r>
                        <a:rPr lang="fr-FR" sz="900" b="0" i="0" u="none" strike="noStrike">
                          <a:solidFill>
                            <a:srgbClr val="000000"/>
                          </a:solidFill>
                          <a:latin typeface="Calibri"/>
                        </a:rPr>
                        <a:t>La Dies diminue lorsque la classe d'inertie du bâtiment augmente</a:t>
                      </a:r>
                      <a:r>
                        <a:rPr lang="fr-FR" sz="900" b="0" i="0" u="none" strike="noStrike">
                          <a:solidFill>
                            <a:srgbClr val="000000"/>
                          </a:solidFill>
                          <a:latin typeface="Arial"/>
                        </a:rPr>
                        <a:t>*</a:t>
                      </a:r>
                      <a:endParaRPr lang="fr-FR" sz="900" b="0" i="0" u="none" strike="noStrike">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900" b="0" i="0" u="none" strike="noStrike" dirty="0">
                          <a:solidFill>
                            <a:srgbClr val="000000"/>
                          </a:solidFill>
                          <a:latin typeface="Calibri"/>
                        </a:rPr>
                        <a:t>L'impact est renforcé quand les baies sont exposées </a:t>
                      </a:r>
                      <a:r>
                        <a:rPr lang="fr-FR" sz="900" b="0" i="0" u="none" strike="noStrike" dirty="0" smtClean="0">
                          <a:solidFill>
                            <a:srgbClr val="000000"/>
                          </a:solidFill>
                          <a:latin typeface="Calibri"/>
                        </a:rPr>
                        <a:t>Br2/Br3.</a:t>
                      </a:r>
                      <a:endParaRPr lang="fr-FR" sz="9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5607">
                <a:tc rowSpan="3">
                  <a:txBody>
                    <a:bodyPr/>
                    <a:lstStyle/>
                    <a:p>
                      <a:pPr algn="ctr" fontAlgn="b"/>
                      <a:r>
                        <a:rPr lang="fr-FR" sz="900" b="0" i="0" u="none" strike="noStrike" dirty="0">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fontAlgn="ctr"/>
                      <a:r>
                        <a:rPr lang="fr-FR" sz="1050" b="1" i="0" u="none" strike="noStrike">
                          <a:solidFill>
                            <a:srgbClr val="000000"/>
                          </a:solidFill>
                          <a:latin typeface="Calibri"/>
                        </a:rPr>
                        <a:t>Ratio d'ouverture max des fenêtres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9B8"/>
                    </a:solidFill>
                  </a:tcPr>
                </a:tc>
                <a:tc>
                  <a:txBody>
                    <a:bodyPr/>
                    <a:lstStyle/>
                    <a:p>
                      <a:pPr algn="ctr" fontAlgn="ctr"/>
                      <a:r>
                        <a:rPr lang="fr-FR" sz="900" b="0" i="0" u="none" strike="noStrike" dirty="0">
                          <a:solidFill>
                            <a:srgbClr val="000000"/>
                          </a:solidFill>
                          <a:latin typeface="Calibri"/>
                        </a:rPr>
                        <a:t>La Dies diminue lorsque le ratio d'ouverture </a:t>
                      </a:r>
                      <a:r>
                        <a:rPr lang="fr-FR" sz="900" b="0" i="0" u="none" strike="noStrike" dirty="0" smtClean="0">
                          <a:solidFill>
                            <a:srgbClr val="000000"/>
                          </a:solidFill>
                          <a:latin typeface="Calibri"/>
                        </a:rPr>
                        <a:t>max.</a:t>
                      </a:r>
                      <a:endParaRPr lang="fr-FR" sz="900" b="0" i="0" u="none" strike="noStrike" dirty="0">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900" b="0" i="0" u="none" strike="noStrike" dirty="0">
                          <a:solidFill>
                            <a:srgbClr val="000000"/>
                          </a:solidFill>
                          <a:latin typeface="Calibri"/>
                        </a:rPr>
                        <a:t>L'impact est renforcé quand les baies sont exposées </a:t>
                      </a:r>
                      <a:r>
                        <a:rPr lang="fr-FR" sz="900" b="0" i="0" u="none" strike="noStrike" dirty="0" smtClean="0">
                          <a:solidFill>
                            <a:srgbClr val="000000"/>
                          </a:solidFill>
                          <a:latin typeface="Calibri"/>
                        </a:rPr>
                        <a:t>Br2/Br3.</a:t>
                      </a:r>
                      <a:endParaRPr lang="fr-FR" sz="9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5607">
                <a:tc vMerge="1">
                  <a:txBody>
                    <a:bodyPr/>
                    <a:lstStyle/>
                    <a:p>
                      <a:endParaRPr lang="fr-FR"/>
                    </a:p>
                  </a:txBody>
                  <a:tcPr/>
                </a:tc>
                <a:tc>
                  <a:txBody>
                    <a:bodyPr/>
                    <a:lstStyle/>
                    <a:p>
                      <a:pPr algn="ctr" fontAlgn="ctr"/>
                      <a:r>
                        <a:rPr lang="fr-FR" sz="1050" b="1" i="0" u="none" strike="noStrike" dirty="0">
                          <a:solidFill>
                            <a:srgbClr val="000000"/>
                          </a:solidFill>
                          <a:latin typeface="Calibri"/>
                        </a:rPr>
                        <a:t>Type de vitrage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DDC"/>
                    </a:solidFill>
                  </a:tcPr>
                </a:tc>
                <a:tc>
                  <a:txBody>
                    <a:bodyPr/>
                    <a:lstStyle/>
                    <a:p>
                      <a:pPr algn="ctr" fontAlgn="ctr"/>
                      <a:r>
                        <a:rPr lang="fr-FR" sz="900" b="0" i="0" u="none" strike="noStrike" dirty="0">
                          <a:solidFill>
                            <a:srgbClr val="000000"/>
                          </a:solidFill>
                          <a:latin typeface="Calibri"/>
                        </a:rPr>
                        <a:t>La Dies diminue lorsque les fenêtres sont </a:t>
                      </a:r>
                      <a:r>
                        <a:rPr lang="fr-FR" sz="900" b="0" i="0" u="none" strike="noStrike" dirty="0" smtClean="0">
                          <a:solidFill>
                            <a:srgbClr val="000000"/>
                          </a:solidFill>
                          <a:latin typeface="Calibri"/>
                        </a:rPr>
                        <a:t>équipées </a:t>
                      </a:r>
                      <a:r>
                        <a:rPr lang="fr-FR" sz="900" b="0" i="0" u="none" strike="noStrike" dirty="0">
                          <a:solidFill>
                            <a:srgbClr val="000000"/>
                          </a:solidFill>
                          <a:latin typeface="Calibri"/>
                        </a:rPr>
                        <a:t>de </a:t>
                      </a:r>
                      <a:r>
                        <a:rPr lang="fr-FR" sz="900" b="0" i="0" u="none" strike="noStrike" dirty="0" err="1">
                          <a:solidFill>
                            <a:srgbClr val="000000"/>
                          </a:solidFill>
                          <a:latin typeface="Calibri"/>
                        </a:rPr>
                        <a:t>Planistar</a:t>
                      </a:r>
                      <a:r>
                        <a:rPr lang="fr-FR" sz="900" b="0" i="0" u="none" strike="noStrike" dirty="0">
                          <a:solidFill>
                            <a:srgbClr val="000000"/>
                          </a:solidFill>
                          <a:latin typeface="Calibri"/>
                        </a:rPr>
                        <a:t> Sun au lieu du vitrage de </a:t>
                      </a:r>
                      <a:r>
                        <a:rPr lang="fr-FR" sz="900" b="0" i="0" u="none" strike="noStrike" dirty="0" smtClean="0">
                          <a:solidFill>
                            <a:srgbClr val="000000"/>
                          </a:solidFill>
                          <a:latin typeface="Calibri"/>
                        </a:rPr>
                        <a:t>base.</a:t>
                      </a:r>
                      <a:endParaRPr lang="fr-FR" sz="900" b="0" i="0" u="none" strike="noStrike" dirty="0">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900" b="0" i="0" u="none" strike="noStrike" dirty="0">
                          <a:solidFill>
                            <a:srgbClr val="000000"/>
                          </a:solidFill>
                          <a:latin typeface="Calibri"/>
                        </a:rPr>
                        <a:t>L'impact est renforcé quand les baies sont exposées </a:t>
                      </a:r>
                      <a:r>
                        <a:rPr lang="fr-FR" sz="900" b="0" i="0" u="none" strike="noStrike" dirty="0" smtClean="0">
                          <a:solidFill>
                            <a:srgbClr val="000000"/>
                          </a:solidFill>
                          <a:latin typeface="Calibri"/>
                        </a:rPr>
                        <a:t>Br2/Br3.</a:t>
                      </a:r>
                      <a:endParaRPr lang="fr-FR" sz="9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3155">
                <a:tc vMerge="1">
                  <a:txBody>
                    <a:bodyPr/>
                    <a:lstStyle/>
                    <a:p>
                      <a:endParaRPr lang="fr-FR"/>
                    </a:p>
                  </a:txBody>
                  <a:tcPr/>
                </a:tc>
                <a:tc>
                  <a:txBody>
                    <a:bodyPr/>
                    <a:lstStyle/>
                    <a:p>
                      <a:pPr algn="ctr" fontAlgn="ctr"/>
                      <a:r>
                        <a:rPr lang="fr-FR" sz="1050" b="1" i="0" u="none" strike="noStrike" dirty="0">
                          <a:solidFill>
                            <a:srgbClr val="000000"/>
                          </a:solidFill>
                          <a:latin typeface="Calibri"/>
                        </a:rPr>
                        <a:t>Système de ventilation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fr-FR" sz="900" b="0" i="0" u="none" strike="noStrike" dirty="0">
                          <a:solidFill>
                            <a:srgbClr val="000000"/>
                          </a:solidFill>
                          <a:latin typeface="Calibri"/>
                        </a:rPr>
                        <a:t>La mise en place d'une double flux impacte légèrement la Dies. La surventilation mécanique nocturne entraîne une réduction efficace de la </a:t>
                      </a:r>
                      <a:r>
                        <a:rPr lang="fr-FR" sz="900" b="0" i="0" u="none" strike="noStrike" dirty="0" smtClean="0">
                          <a:solidFill>
                            <a:srgbClr val="000000"/>
                          </a:solidFill>
                          <a:latin typeface="Calibri"/>
                        </a:rPr>
                        <a:t>Dies.</a:t>
                      </a:r>
                      <a:endParaRPr lang="fr-FR" sz="900" b="0" i="0" u="none" strike="noStrike" dirty="0">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900" b="0" i="0" u="none" strike="noStrike" dirty="0">
                          <a:solidFill>
                            <a:srgbClr val="000000"/>
                          </a:solidFill>
                          <a:latin typeface="Calibri"/>
                        </a:rPr>
                        <a:t>L'impact est similaire en Br1 et en </a:t>
                      </a:r>
                      <a:r>
                        <a:rPr lang="fr-FR" sz="900" b="0" i="0" u="none" strike="noStrike" dirty="0" smtClean="0">
                          <a:solidFill>
                            <a:srgbClr val="000000"/>
                          </a:solidFill>
                          <a:latin typeface="Calibri"/>
                        </a:rPr>
                        <a:t>Br2/Br3.</a:t>
                      </a:r>
                      <a:endParaRPr lang="fr-FR" sz="9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5607">
                <a:tc>
                  <a:txBody>
                    <a:bodyPr/>
                    <a:lstStyle/>
                    <a:p>
                      <a:pPr algn="ctr" fontAlgn="ctr"/>
                      <a:r>
                        <a:rPr lang="fr-FR" sz="900" b="1" i="0" u="none" strike="noStrike" dirty="0">
                          <a:solidFill>
                            <a:srgbClr val="538ED5"/>
                          </a:solidFill>
                          <a:latin typeface="Calibri"/>
                        </a:rPr>
                        <a:t>Moins impactant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1050" b="1" i="0" u="none" strike="noStrike" dirty="0">
                          <a:solidFill>
                            <a:srgbClr val="000000"/>
                          </a:solidFill>
                          <a:latin typeface="Calibri"/>
                        </a:rPr>
                        <a:t>Perméabilité à l'air du bâtiment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fontAlgn="ctr"/>
                      <a:r>
                        <a:rPr lang="fr-FR" sz="900" b="0" i="0" u="none" strike="noStrike" dirty="0">
                          <a:solidFill>
                            <a:srgbClr val="000000"/>
                          </a:solidFill>
                          <a:latin typeface="Calibri"/>
                        </a:rPr>
                        <a:t>Ce paramètre joue de façon négligeable sur la </a:t>
                      </a:r>
                      <a:r>
                        <a:rPr lang="fr-FR" sz="900" b="0" i="0" u="none" strike="noStrike" dirty="0" smtClean="0">
                          <a:solidFill>
                            <a:srgbClr val="000000"/>
                          </a:solidFill>
                          <a:latin typeface="Calibri"/>
                        </a:rPr>
                        <a:t>Dies.</a:t>
                      </a:r>
                      <a:endParaRPr lang="fr-FR" sz="900" b="0" i="0" u="none" strike="noStrike" dirty="0">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900" b="0" i="0" u="none" strike="noStrike" dirty="0">
                          <a:solidFill>
                            <a:srgbClr val="000000"/>
                          </a:solidFill>
                          <a:latin typeface="Calibri"/>
                        </a:rPr>
                        <a:t>L'impact est similaire en Br1 et en </a:t>
                      </a:r>
                      <a:r>
                        <a:rPr lang="fr-FR" sz="900" b="0" i="0" u="none" strike="noStrike" dirty="0" smtClean="0">
                          <a:solidFill>
                            <a:srgbClr val="000000"/>
                          </a:solidFill>
                          <a:latin typeface="Calibri"/>
                        </a:rPr>
                        <a:t>Br2/Br3.</a:t>
                      </a:r>
                      <a:endParaRPr lang="fr-FR" sz="9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487">
                <a:tc gridSpan="4">
                  <a:txBody>
                    <a:bodyPr/>
                    <a:lstStyle/>
                    <a:p>
                      <a:pPr algn="ctr" fontAlgn="ctr"/>
                      <a:r>
                        <a:rPr lang="fr-FR" sz="900" b="0" i="0" u="none" strike="noStrike" dirty="0">
                          <a:solidFill>
                            <a:srgbClr val="000000"/>
                          </a:solidFill>
                          <a:latin typeface="Arial"/>
                        </a:rPr>
                        <a:t>*</a:t>
                      </a:r>
                      <a:r>
                        <a:rPr lang="fr-FR" sz="900" b="0" i="0" u="none" strike="noStrike" dirty="0">
                          <a:solidFill>
                            <a:srgbClr val="000000"/>
                          </a:solidFill>
                          <a:latin typeface="Calibri"/>
                        </a:rPr>
                        <a:t>la nature de l'isolant ne joue pas sur la classe d'inertie. Les doublages lourds type plâtre jouent </a:t>
                      </a:r>
                      <a:r>
                        <a:rPr lang="fr-FR" sz="900" b="0" i="0" u="none" strike="noStrike" dirty="0" smtClean="0">
                          <a:solidFill>
                            <a:srgbClr val="000000"/>
                          </a:solidFill>
                          <a:latin typeface="Calibri"/>
                        </a:rPr>
                        <a:t>beaucoup plus sur l’inertie.</a:t>
                      </a:r>
                      <a:endParaRPr lang="fr-FR" sz="900" b="0" i="0" u="none" strike="noStrike" dirty="0">
                        <a:solidFill>
                          <a:srgbClr val="000000"/>
                        </a:solidFill>
                        <a:latin typeface="Calibri"/>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hMerge="1">
                  <a:txBody>
                    <a:bodyPr/>
                    <a:lstStyle/>
                    <a:p>
                      <a:endParaRPr lang="fr-FR"/>
                    </a:p>
                  </a:txBody>
                  <a:tcPr/>
                </a:tc>
                <a:tc hMerge="1">
                  <a:txBody>
                    <a:bodyPr/>
                    <a:lstStyle/>
                    <a:p>
                      <a:endParaRPr lang="fr-FR"/>
                    </a:p>
                  </a:txBody>
                  <a:tcPr/>
                </a:tc>
                <a:tc hMerge="1">
                  <a:txBody>
                    <a:bodyPr/>
                    <a:lstStyle/>
                    <a:p>
                      <a:endParaRPr lang="fr-FR"/>
                    </a:p>
                  </a:txBody>
                  <a:tcPr/>
                </a:tc>
              </a:tr>
            </a:tbl>
          </a:graphicData>
        </a:graphic>
      </p:graphicFrame>
      <p:sp>
        <p:nvSpPr>
          <p:cNvPr id="5" name="Flèche vers le bas 4"/>
          <p:cNvSpPr/>
          <p:nvPr/>
        </p:nvSpPr>
        <p:spPr>
          <a:xfrm>
            <a:off x="1187624" y="1988840"/>
            <a:ext cx="266700" cy="2448272"/>
          </a:xfrm>
          <a:prstGeom prst="downArrow">
            <a:avLst/>
          </a:prstGeom>
          <a:gradFill>
            <a:gsLst>
              <a:gs pos="32000">
                <a:schemeClr val="accent2"/>
              </a:gs>
              <a:gs pos="55000">
                <a:schemeClr val="accent1">
                  <a:tint val="44500"/>
                  <a:satMod val="160000"/>
                </a:schemeClr>
              </a:gs>
              <a:gs pos="100000">
                <a:schemeClr val="tx2">
                  <a:lumMod val="60000"/>
                  <a:lumOff val="40000"/>
                </a:schemeClr>
              </a:gs>
            </a:gsLst>
            <a:lin ang="5400000" scaled="0"/>
          </a:gradFill>
          <a:ln>
            <a:gradFill>
              <a:gsLst>
                <a:gs pos="32000">
                  <a:schemeClr val="accent2"/>
                </a:gs>
                <a:gs pos="55000">
                  <a:schemeClr val="accent1">
                    <a:tint val="44500"/>
                    <a:satMod val="160000"/>
                  </a:schemeClr>
                </a:gs>
                <a:gs pos="100000">
                  <a:schemeClr val="tx2">
                    <a:lumMod val="60000"/>
                    <a:lumOff val="4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fr-FR" sz="11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0"/>
            <a:ext cx="8229600" cy="1143000"/>
          </a:xfrm>
        </p:spPr>
        <p:txBody>
          <a:bodyPr/>
          <a:lstStyle/>
          <a:p>
            <a:r>
              <a:rPr lang="fr-FR" dirty="0" smtClean="0"/>
              <a:t>Exemple impact des variantes</a:t>
            </a:r>
            <a:endParaRPr lang="fr-FR" dirty="0"/>
          </a:p>
        </p:txBody>
      </p:sp>
      <p:graphicFrame>
        <p:nvGraphicFramePr>
          <p:cNvPr id="4" name="Espace réservé du contenu 3"/>
          <p:cNvGraphicFramePr>
            <a:graphicFrameLocks noGrp="1"/>
          </p:cNvGraphicFramePr>
          <p:nvPr>
            <p:ph idx="1"/>
          </p:nvPr>
        </p:nvGraphicFramePr>
        <p:xfrm>
          <a:off x="2195736" y="908720"/>
          <a:ext cx="5184576" cy="2116455"/>
        </p:xfrm>
        <a:graphic>
          <a:graphicData uri="http://schemas.openxmlformats.org/drawingml/2006/table">
            <a:tbl>
              <a:tblPr/>
              <a:tblGrid>
                <a:gridCol w="1520809"/>
                <a:gridCol w="2091112"/>
                <a:gridCol w="1572655"/>
              </a:tblGrid>
              <a:tr h="190500">
                <a:tc>
                  <a:txBody>
                    <a:bodyPr/>
                    <a:lstStyle/>
                    <a:p>
                      <a:pPr algn="l" fontAlgn="b"/>
                      <a:r>
                        <a:rPr lang="fr-FR" sz="1200" b="1" i="0" u="none" strike="noStrike" dirty="0">
                          <a:solidFill>
                            <a:srgbClr val="000000"/>
                          </a:solidFill>
                          <a:latin typeface="Calibri"/>
                        </a:rPr>
                        <a:t>Cas de référence</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1100" b="1" i="0" u="none" strike="noStrike">
                          <a:solidFill>
                            <a:srgbClr val="000000"/>
                          </a:solidFill>
                          <a:latin typeface="Calibri"/>
                        </a:rPr>
                        <a:t>Zone climatique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b"/>
                      <a:r>
                        <a:rPr lang="fr-FR" sz="1100" b="0" i="0" u="none" strike="noStrike" dirty="0">
                          <a:solidFill>
                            <a:srgbClr val="000000"/>
                          </a:solidFill>
                          <a:latin typeface="Calibri"/>
                        </a:rPr>
                        <a:t>H2d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90500">
                <a:tc>
                  <a:txBody>
                    <a:bodyPr/>
                    <a:lstStyle/>
                    <a:p>
                      <a:pPr algn="l" fontAlgn="b"/>
                      <a:endParaRPr lang="fr-FR" sz="1100" b="0" i="0" u="none" strike="noStrike" dirty="0">
                        <a:solidFill>
                          <a:srgbClr val="000000"/>
                        </a:solidFill>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1100" b="1" i="0" u="none" strike="noStrike" dirty="0">
                          <a:solidFill>
                            <a:srgbClr val="000000"/>
                          </a:solidFill>
                          <a:latin typeface="Calibri"/>
                        </a:rPr>
                        <a:t>Mode constructif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b"/>
                      <a:r>
                        <a:rPr lang="fr-FR" sz="1100" b="0" i="0" u="none" strike="noStrike" dirty="0">
                          <a:solidFill>
                            <a:srgbClr val="000000"/>
                          </a:solidFill>
                          <a:latin typeface="Calibri"/>
                        </a:rPr>
                        <a:t>ITI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90500">
                <a:tc>
                  <a:txBody>
                    <a:bodyPr/>
                    <a:lstStyle/>
                    <a:p>
                      <a:pPr algn="l" fontAlgn="b"/>
                      <a:endParaRPr lang="fr-FR" sz="1100" b="0" i="0" u="none" strike="noStrike">
                        <a:solidFill>
                          <a:srgbClr val="000000"/>
                        </a:solidFill>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1100" b="1" i="0" u="none" strike="noStrike">
                          <a:solidFill>
                            <a:srgbClr val="000000"/>
                          </a:solidFill>
                          <a:latin typeface="Calibri"/>
                        </a:rPr>
                        <a:t>Type de vitrage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fr-FR" sz="1100" b="0" i="0" u="none" strike="noStrike" dirty="0">
                          <a:solidFill>
                            <a:srgbClr val="000000"/>
                          </a:solidFill>
                          <a:latin typeface="Calibri"/>
                        </a:rPr>
                        <a:t>Base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90500">
                <a:tc>
                  <a:txBody>
                    <a:bodyPr/>
                    <a:lstStyle/>
                    <a:p>
                      <a:pPr algn="l" fontAlgn="b"/>
                      <a:endParaRPr lang="fr-FR" sz="1100" b="0" i="0" u="none" strike="noStrike">
                        <a:solidFill>
                          <a:srgbClr val="000000"/>
                        </a:solidFill>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1100" b="1" i="0" u="none" strike="noStrike">
                          <a:solidFill>
                            <a:srgbClr val="000000"/>
                          </a:solidFill>
                          <a:latin typeface="Calibri"/>
                        </a:rPr>
                        <a:t>Exposition au bruit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BE97"/>
                    </a:solidFill>
                  </a:tcPr>
                </a:tc>
                <a:tc>
                  <a:txBody>
                    <a:bodyPr/>
                    <a:lstStyle/>
                    <a:p>
                      <a:pPr algn="ctr" fontAlgn="b"/>
                      <a:r>
                        <a:rPr lang="fr-FR" sz="1100" b="0" i="0" u="none" strike="noStrike" dirty="0">
                          <a:solidFill>
                            <a:srgbClr val="000000"/>
                          </a:solidFill>
                          <a:latin typeface="Calibri"/>
                        </a:rPr>
                        <a:t>Br1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90500">
                <a:tc>
                  <a:txBody>
                    <a:bodyPr/>
                    <a:lstStyle/>
                    <a:p>
                      <a:pPr algn="l" fontAlgn="b"/>
                      <a:endParaRPr lang="fr-FR" sz="1100" b="0" i="0" u="none" strike="noStrike">
                        <a:solidFill>
                          <a:srgbClr val="000000"/>
                        </a:solidFill>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1100" b="1" i="0" u="none" strike="noStrike" dirty="0" smtClean="0">
                          <a:solidFill>
                            <a:srgbClr val="000000"/>
                          </a:solidFill>
                          <a:latin typeface="Calibri"/>
                        </a:rPr>
                        <a:t>Ratio d’ouverture max</a:t>
                      </a:r>
                      <a:r>
                        <a:rPr lang="fr-FR" sz="1100" b="1" i="0" u="none" strike="noStrike" baseline="0" dirty="0" smtClean="0">
                          <a:solidFill>
                            <a:srgbClr val="000000"/>
                          </a:solidFill>
                          <a:latin typeface="Calibri"/>
                        </a:rPr>
                        <a:t> des baies</a:t>
                      </a:r>
                      <a:endParaRPr lang="fr-FR" sz="11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fr-FR" sz="1100" b="0" i="0" u="none" strike="noStrike" dirty="0">
                          <a:solidFill>
                            <a:srgbClr val="000000"/>
                          </a:solidFill>
                          <a:latin typeface="Calibri"/>
                        </a:rPr>
                        <a:t>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90500">
                <a:tc>
                  <a:txBody>
                    <a:bodyPr/>
                    <a:lstStyle/>
                    <a:p>
                      <a:pPr algn="l" fontAlgn="b"/>
                      <a:endParaRPr lang="fr-FR" sz="1100" b="0" i="0" u="none" strike="noStrike" dirty="0">
                        <a:solidFill>
                          <a:srgbClr val="000000"/>
                        </a:solidFill>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1100" b="1" i="0" u="none" strike="noStrike">
                          <a:solidFill>
                            <a:srgbClr val="000000"/>
                          </a:solidFill>
                          <a:latin typeface="Calibri"/>
                        </a:rPr>
                        <a:t>Couleur des parois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fr-FR" sz="1100" b="0" i="0" u="none" strike="noStrike" dirty="0">
                          <a:solidFill>
                            <a:srgbClr val="000000"/>
                          </a:solidFill>
                          <a:latin typeface="Calibri"/>
                        </a:rPr>
                        <a:t>Claire (</a:t>
                      </a:r>
                      <a:r>
                        <a:rPr lang="el-GR" sz="1100" b="0" i="0" u="none" strike="noStrike" dirty="0">
                          <a:solidFill>
                            <a:srgbClr val="000000"/>
                          </a:solidFill>
                          <a:latin typeface="Calibri"/>
                        </a:rPr>
                        <a:t>α=0,4)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90500">
                <a:tc>
                  <a:txBody>
                    <a:bodyPr/>
                    <a:lstStyle/>
                    <a:p>
                      <a:pPr algn="l" fontAlgn="b"/>
                      <a:endParaRPr lang="fr-FR" sz="1100" b="0" i="0" u="none" strike="noStrike">
                        <a:solidFill>
                          <a:srgbClr val="000000"/>
                        </a:solidFill>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1100" b="1" i="0" u="none" strike="noStrike" dirty="0">
                          <a:solidFill>
                            <a:srgbClr val="000000"/>
                          </a:solidFill>
                          <a:latin typeface="Calibri"/>
                        </a:rPr>
                        <a:t>Porosité des </a:t>
                      </a:r>
                      <a:r>
                        <a:rPr lang="fr-FR" sz="1100" b="1" i="0" u="none" strike="noStrike" dirty="0" smtClean="0">
                          <a:solidFill>
                            <a:srgbClr val="000000"/>
                          </a:solidFill>
                          <a:latin typeface="Calibri"/>
                        </a:rPr>
                        <a:t>protections</a:t>
                      </a:r>
                      <a:r>
                        <a:rPr lang="fr-FR" sz="1100" b="1" i="0" u="none" strike="noStrike" baseline="0" dirty="0" smtClean="0">
                          <a:solidFill>
                            <a:srgbClr val="000000"/>
                          </a:solidFill>
                          <a:latin typeface="Calibri"/>
                        </a:rPr>
                        <a:t> mobiles</a:t>
                      </a:r>
                      <a:endParaRPr lang="fr-FR" sz="11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fr-FR" sz="1100" b="0" i="0" u="none" strike="noStrike" dirty="0">
                          <a:solidFill>
                            <a:srgbClr val="000000"/>
                          </a:solidFill>
                          <a:latin typeface="Calibri"/>
                        </a:rPr>
                        <a:t>Lames </a:t>
                      </a:r>
                      <a:r>
                        <a:rPr lang="fr-FR" sz="1100" b="0" i="0" u="none" strike="noStrike" dirty="0" smtClean="0">
                          <a:solidFill>
                            <a:srgbClr val="000000"/>
                          </a:solidFill>
                          <a:latin typeface="Calibri"/>
                        </a:rPr>
                        <a:t>verticales (25%)</a:t>
                      </a:r>
                      <a:endParaRPr lang="fr-FR"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90500">
                <a:tc>
                  <a:txBody>
                    <a:bodyPr/>
                    <a:lstStyle/>
                    <a:p>
                      <a:pPr algn="l" fontAlgn="b"/>
                      <a:endParaRPr lang="fr-FR" sz="1100" b="0" i="0" u="none" strike="noStrike">
                        <a:solidFill>
                          <a:srgbClr val="000000"/>
                        </a:solidFill>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1100" b="1" i="0" u="none" strike="noStrike" dirty="0">
                          <a:solidFill>
                            <a:srgbClr val="000000"/>
                          </a:solidFill>
                          <a:latin typeface="Calibri"/>
                        </a:rPr>
                        <a:t>Ventilation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fr-FR" sz="1100" b="0" i="0" u="none" strike="noStrike" dirty="0">
                          <a:solidFill>
                            <a:srgbClr val="000000"/>
                          </a:solidFill>
                          <a:latin typeface="Calibri"/>
                        </a:rPr>
                        <a:t>Simple flux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90500">
                <a:tc>
                  <a:txBody>
                    <a:bodyPr/>
                    <a:lstStyle/>
                    <a:p>
                      <a:pPr algn="l" fontAlgn="b"/>
                      <a:endParaRPr lang="fr-FR" sz="1100" b="0" i="0" u="none" strike="noStrike" dirty="0">
                        <a:solidFill>
                          <a:srgbClr val="000000"/>
                        </a:solidFill>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1100" b="1" i="0" u="none" strike="noStrike" dirty="0">
                          <a:solidFill>
                            <a:srgbClr val="000000"/>
                          </a:solidFill>
                          <a:latin typeface="Calibri"/>
                        </a:rPr>
                        <a:t>Perméabilité</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fr-FR" sz="1100" b="0" i="0" u="none" strike="noStrike" dirty="0">
                          <a:solidFill>
                            <a:srgbClr val="000000"/>
                          </a:solidFill>
                          <a:latin typeface="Calibri"/>
                        </a:rPr>
                        <a:t>1 m³/h.m²</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00025">
                <a:tc>
                  <a:txBody>
                    <a:bodyPr/>
                    <a:lstStyle/>
                    <a:p>
                      <a:pPr algn="l" fontAlgn="b"/>
                      <a:endParaRPr lang="fr-FR"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fr-FR" sz="1100" b="0" i="0" u="none" strike="noStrike">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lgn="l" fontAlgn="b"/>
                      <a:endParaRPr lang="fr-FR" sz="1100" b="0" i="0" u="none" strike="noStrike">
                        <a:solidFill>
                          <a:srgbClr val="000000"/>
                        </a:solidFill>
                        <a:latin typeface="Calibri"/>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FR" sz="1100" b="1" i="0" u="none" strike="noStrike" dirty="0">
                          <a:solidFill>
                            <a:srgbClr val="FF0000"/>
                          </a:solidFill>
                          <a:latin typeface="Calibri"/>
                        </a:rPr>
                        <a:t>Dies</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1100" b="1" i="0" u="none" strike="noStrike" dirty="0">
                          <a:solidFill>
                            <a:srgbClr val="FF0000"/>
                          </a:solidFill>
                          <a:latin typeface="Calibri"/>
                        </a:rPr>
                        <a:t>5,61 h</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Tableau 4"/>
          <p:cNvGraphicFramePr>
            <a:graphicFrameLocks noGrp="1"/>
          </p:cNvGraphicFramePr>
          <p:nvPr/>
        </p:nvGraphicFramePr>
        <p:xfrm>
          <a:off x="2123728" y="3212976"/>
          <a:ext cx="6096000" cy="3554979"/>
        </p:xfrm>
        <a:graphic>
          <a:graphicData uri="http://schemas.openxmlformats.org/drawingml/2006/table">
            <a:tbl>
              <a:tblPr/>
              <a:tblGrid>
                <a:gridCol w="1832465"/>
                <a:gridCol w="1685868"/>
                <a:gridCol w="1111695"/>
                <a:gridCol w="732986"/>
                <a:gridCol w="732986"/>
              </a:tblGrid>
              <a:tr h="192409">
                <a:tc gridSpan="2">
                  <a:txBody>
                    <a:bodyPr/>
                    <a:lstStyle/>
                    <a:p>
                      <a:pPr algn="ctr" fontAlgn="b"/>
                      <a:r>
                        <a:rPr lang="fr-FR" sz="1200" b="1" i="0" u="none" strike="noStrike" dirty="0">
                          <a:solidFill>
                            <a:srgbClr val="000000"/>
                          </a:solidFill>
                          <a:latin typeface="Calibri"/>
                        </a:rPr>
                        <a:t>Variantes simulées</a:t>
                      </a:r>
                    </a:p>
                  </a:txBody>
                  <a:tcPr marL="9162" marR="9162" marT="9162"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ctr" fontAlgn="b"/>
                      <a:r>
                        <a:rPr lang="fr-FR" sz="1100" b="1" i="0" u="none" strike="noStrike" dirty="0" smtClean="0">
                          <a:solidFill>
                            <a:srgbClr val="000000"/>
                          </a:solidFill>
                          <a:latin typeface="Calibri"/>
                        </a:rPr>
                        <a:t>Dies (h)</a:t>
                      </a:r>
                      <a:endParaRPr lang="fr-FR" sz="1100" b="1" i="0" u="none" strike="noStrike" dirty="0">
                        <a:solidFill>
                          <a:srgbClr val="000000"/>
                        </a:solidFill>
                        <a:latin typeface="Calibri"/>
                      </a:endParaRPr>
                    </a:p>
                  </a:txBody>
                  <a:tcPr marL="9162" marR="9162" marT="91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l-GR" sz="1100" b="1" i="0" u="none" strike="noStrike" dirty="0" smtClean="0">
                          <a:solidFill>
                            <a:srgbClr val="000000"/>
                          </a:solidFill>
                          <a:latin typeface="Calibri"/>
                        </a:rPr>
                        <a:t>Δ</a:t>
                      </a:r>
                      <a:r>
                        <a:rPr lang="fr-FR" sz="1100" b="1" i="0" u="none" strike="noStrike" dirty="0" smtClean="0">
                          <a:solidFill>
                            <a:srgbClr val="000000"/>
                          </a:solidFill>
                          <a:latin typeface="Calibri"/>
                        </a:rPr>
                        <a:t>Dies (h)</a:t>
                      </a:r>
                      <a:endParaRPr lang="fr-FR" sz="1100" b="1" i="0" u="none" strike="noStrike" dirty="0">
                        <a:solidFill>
                          <a:srgbClr val="000000"/>
                        </a:solidFill>
                        <a:latin typeface="Calibri"/>
                      </a:endParaRPr>
                    </a:p>
                  </a:txBody>
                  <a:tcPr marL="9162" marR="9162" marT="91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l-GR" sz="1100" b="1" i="0" u="none" strike="noStrike">
                          <a:solidFill>
                            <a:srgbClr val="000000"/>
                          </a:solidFill>
                          <a:latin typeface="Calibri"/>
                        </a:rPr>
                        <a:t>Δ</a:t>
                      </a:r>
                      <a:r>
                        <a:rPr lang="fr-FR" sz="1100" b="1" i="0" u="none" strike="noStrike">
                          <a:solidFill>
                            <a:srgbClr val="000000"/>
                          </a:solidFill>
                          <a:latin typeface="Calibri"/>
                        </a:rPr>
                        <a:t>Dies (%)</a:t>
                      </a:r>
                    </a:p>
                  </a:txBody>
                  <a:tcPr marL="9162" marR="9162" marT="91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246">
                <a:tc rowSpan="2">
                  <a:txBody>
                    <a:bodyPr/>
                    <a:lstStyle/>
                    <a:p>
                      <a:pPr algn="ctr" fontAlgn="ctr"/>
                      <a:r>
                        <a:rPr lang="fr-FR" sz="1100" b="1" i="0" u="none" strike="noStrike" dirty="0">
                          <a:solidFill>
                            <a:srgbClr val="000000"/>
                          </a:solidFill>
                          <a:latin typeface="Calibri"/>
                        </a:rPr>
                        <a:t>Mode constructif</a:t>
                      </a:r>
                    </a:p>
                  </a:txBody>
                  <a:tcPr marL="9162" marR="9162" marT="9162"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algn="ctr" fontAlgn="b"/>
                      <a:r>
                        <a:rPr lang="fr-FR" sz="1100" b="0" i="0" u="none" strike="noStrike" dirty="0">
                          <a:solidFill>
                            <a:srgbClr val="000000"/>
                          </a:solidFill>
                          <a:latin typeface="Calibri"/>
                        </a:rPr>
                        <a:t>ITE</a:t>
                      </a:r>
                    </a:p>
                  </a:txBody>
                  <a:tcPr marL="9162" marR="9162" marT="9162"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CD5B4"/>
                    </a:solidFill>
                  </a:tcPr>
                </a:tc>
                <a:tc>
                  <a:txBody>
                    <a:bodyPr/>
                    <a:lstStyle/>
                    <a:p>
                      <a:pPr algn="ctr" fontAlgn="b"/>
                      <a:r>
                        <a:rPr lang="fr-FR" sz="1100" b="0" i="0" u="none" strike="noStrike" dirty="0" smtClean="0">
                          <a:solidFill>
                            <a:srgbClr val="000000"/>
                          </a:solidFill>
                          <a:latin typeface="Calibri"/>
                        </a:rPr>
                        <a:t>0,58</a:t>
                      </a:r>
                      <a:endParaRPr lang="fr-FR" sz="1100" b="0" i="0" u="none" strike="noStrike" dirty="0">
                        <a:solidFill>
                          <a:srgbClr val="000000"/>
                        </a:solidFill>
                        <a:latin typeface="Calibri"/>
                      </a:endParaRPr>
                    </a:p>
                  </a:txBody>
                  <a:tcPr marL="9162" marR="9162" marT="91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FR" sz="1100" b="0" i="0" u="none" strike="noStrike">
                          <a:solidFill>
                            <a:srgbClr val="000000"/>
                          </a:solidFill>
                          <a:latin typeface="Calibri"/>
                        </a:rPr>
                        <a:t>-5,03</a:t>
                      </a:r>
                    </a:p>
                  </a:txBody>
                  <a:tcPr marL="9162" marR="9162" marT="91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1100" b="0" i="0" u="none" strike="noStrike">
                          <a:solidFill>
                            <a:srgbClr val="000000"/>
                          </a:solidFill>
                          <a:latin typeface="Calibri"/>
                        </a:rPr>
                        <a:t>-90%</a:t>
                      </a:r>
                    </a:p>
                  </a:txBody>
                  <a:tcPr marL="9162" marR="9162" marT="91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92409">
                <a:tc vMerge="1">
                  <a:txBody>
                    <a:bodyPr/>
                    <a:lstStyle/>
                    <a:p>
                      <a:endParaRPr lang="fr-FR"/>
                    </a:p>
                  </a:txBody>
                  <a:tcPr/>
                </a:tc>
                <a:tc>
                  <a:txBody>
                    <a:bodyPr/>
                    <a:lstStyle/>
                    <a:p>
                      <a:pPr algn="ctr" fontAlgn="b"/>
                      <a:r>
                        <a:rPr lang="fr-FR" sz="1100" b="1" i="0" u="none" strike="noStrike" dirty="0">
                          <a:solidFill>
                            <a:srgbClr val="000000"/>
                          </a:solidFill>
                          <a:latin typeface="Calibri"/>
                        </a:rPr>
                        <a:t>Bois</a:t>
                      </a:r>
                    </a:p>
                  </a:txBody>
                  <a:tcPr marL="9162" marR="9162" marT="9162"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46D0A"/>
                    </a:solidFill>
                  </a:tcPr>
                </a:tc>
                <a:tc>
                  <a:txBody>
                    <a:bodyPr/>
                    <a:lstStyle/>
                    <a:p>
                      <a:pPr algn="ctr" fontAlgn="b"/>
                      <a:r>
                        <a:rPr lang="fr-FR" sz="1100" b="0" i="0" u="none" strike="noStrike" dirty="0" smtClean="0">
                          <a:solidFill>
                            <a:srgbClr val="000000"/>
                          </a:solidFill>
                          <a:latin typeface="Calibri"/>
                        </a:rPr>
                        <a:t>11,77</a:t>
                      </a:r>
                      <a:endParaRPr lang="fr-FR" sz="1100" b="0" i="0" u="none" strike="noStrike" dirty="0">
                        <a:solidFill>
                          <a:srgbClr val="000000"/>
                        </a:solidFill>
                        <a:latin typeface="Calibri"/>
                      </a:endParaRPr>
                    </a:p>
                  </a:txBody>
                  <a:tcPr marL="9162" marR="9162" marT="91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fr-FR" sz="1100" b="0" i="0" u="none" strike="noStrike">
                          <a:solidFill>
                            <a:srgbClr val="000000"/>
                          </a:solidFill>
                          <a:latin typeface="Calibri"/>
                        </a:rPr>
                        <a:t>6,16</a:t>
                      </a:r>
                    </a:p>
                  </a:txBody>
                  <a:tcPr marL="9162" marR="9162" marT="91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1100" b="0" i="0" u="none" strike="noStrike">
                          <a:solidFill>
                            <a:srgbClr val="000000"/>
                          </a:solidFill>
                          <a:latin typeface="Calibri"/>
                        </a:rPr>
                        <a:t>110%</a:t>
                      </a:r>
                    </a:p>
                  </a:txBody>
                  <a:tcPr marL="9162" marR="9162" marT="91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92409">
                <a:tc>
                  <a:txBody>
                    <a:bodyPr/>
                    <a:lstStyle/>
                    <a:p>
                      <a:pPr algn="ctr" fontAlgn="b"/>
                      <a:r>
                        <a:rPr lang="fr-FR" sz="1100" b="1" i="0" u="none" strike="noStrike" dirty="0">
                          <a:solidFill>
                            <a:srgbClr val="000000"/>
                          </a:solidFill>
                          <a:latin typeface="Calibri"/>
                        </a:rPr>
                        <a:t>Vitrage</a:t>
                      </a:r>
                    </a:p>
                  </a:txBody>
                  <a:tcPr marL="9162" marR="9162" marT="9162"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fontAlgn="b"/>
                      <a:r>
                        <a:rPr lang="fr-FR" sz="1100" b="1" i="0" u="none" strike="noStrike" dirty="0" err="1" smtClean="0">
                          <a:solidFill>
                            <a:srgbClr val="000000"/>
                          </a:solidFill>
                          <a:latin typeface="Calibri"/>
                        </a:rPr>
                        <a:t>Planistar</a:t>
                      </a:r>
                      <a:r>
                        <a:rPr lang="fr-FR" sz="1100" b="1" i="0" u="none" strike="noStrike" dirty="0" smtClean="0">
                          <a:solidFill>
                            <a:srgbClr val="000000"/>
                          </a:solidFill>
                          <a:latin typeface="Calibri"/>
                        </a:rPr>
                        <a:t> </a:t>
                      </a:r>
                      <a:r>
                        <a:rPr lang="fr-FR" sz="1100" b="1" i="0" u="none" strike="noStrike" dirty="0">
                          <a:solidFill>
                            <a:srgbClr val="000000"/>
                          </a:solidFill>
                          <a:latin typeface="Calibri"/>
                        </a:rPr>
                        <a:t>Sun</a:t>
                      </a:r>
                    </a:p>
                  </a:txBody>
                  <a:tcPr marL="9162" marR="9162" marT="9162"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fontAlgn="b"/>
                      <a:r>
                        <a:rPr lang="fr-FR" sz="1100" b="0" i="0" u="none" strike="noStrike" dirty="0" smtClean="0">
                          <a:solidFill>
                            <a:srgbClr val="000000"/>
                          </a:solidFill>
                          <a:latin typeface="Calibri"/>
                        </a:rPr>
                        <a:t>3,36</a:t>
                      </a:r>
                      <a:endParaRPr lang="fr-FR" sz="1100" b="0" i="0" u="none" strike="noStrike" dirty="0">
                        <a:solidFill>
                          <a:srgbClr val="000000"/>
                        </a:solidFill>
                        <a:latin typeface="Calibri"/>
                      </a:endParaRPr>
                    </a:p>
                  </a:txBody>
                  <a:tcPr marL="9162" marR="9162" marT="91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fr-FR" sz="1100" b="0" i="0" u="none" strike="noStrike">
                          <a:solidFill>
                            <a:srgbClr val="000000"/>
                          </a:solidFill>
                          <a:latin typeface="Calibri"/>
                        </a:rPr>
                        <a:t>-2,25</a:t>
                      </a:r>
                    </a:p>
                  </a:txBody>
                  <a:tcPr marL="9162" marR="9162" marT="91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1100" b="0" i="0" u="none" strike="noStrike">
                          <a:solidFill>
                            <a:srgbClr val="000000"/>
                          </a:solidFill>
                          <a:latin typeface="Calibri"/>
                        </a:rPr>
                        <a:t>-40%</a:t>
                      </a:r>
                    </a:p>
                  </a:txBody>
                  <a:tcPr marL="9162" marR="9162" marT="91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92409">
                <a:tc>
                  <a:txBody>
                    <a:bodyPr/>
                    <a:lstStyle/>
                    <a:p>
                      <a:pPr algn="ctr" fontAlgn="b"/>
                      <a:r>
                        <a:rPr lang="fr-FR" sz="1100" b="1" i="0" u="none" strike="noStrike" dirty="0" smtClean="0">
                          <a:solidFill>
                            <a:srgbClr val="000000"/>
                          </a:solidFill>
                          <a:latin typeface="Calibri"/>
                        </a:rPr>
                        <a:t>Exposition au bruit</a:t>
                      </a:r>
                      <a:endParaRPr lang="fr-FR" sz="1100" b="1" i="0" u="none" strike="noStrike" dirty="0">
                        <a:solidFill>
                          <a:srgbClr val="000000"/>
                        </a:solidFill>
                        <a:latin typeface="Calibri"/>
                      </a:endParaRPr>
                    </a:p>
                  </a:txBody>
                  <a:tcPr marL="9162" marR="9162" marT="9162"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c>
                  <a:txBody>
                    <a:bodyPr/>
                    <a:lstStyle/>
                    <a:p>
                      <a:pPr algn="ctr" fontAlgn="b"/>
                      <a:r>
                        <a:rPr lang="fr-FR" sz="1100" b="1" i="0" u="none" strike="noStrike" dirty="0">
                          <a:solidFill>
                            <a:srgbClr val="000000"/>
                          </a:solidFill>
                          <a:latin typeface="Calibri"/>
                        </a:rPr>
                        <a:t>Br2/Br3</a:t>
                      </a:r>
                    </a:p>
                  </a:txBody>
                  <a:tcPr marL="9162" marR="9162" marT="9162"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c>
                  <a:txBody>
                    <a:bodyPr/>
                    <a:lstStyle/>
                    <a:p>
                      <a:pPr algn="ctr" fontAlgn="b"/>
                      <a:r>
                        <a:rPr lang="fr-FR" sz="1100" b="0" i="0" u="none" strike="noStrike" dirty="0" smtClean="0">
                          <a:solidFill>
                            <a:srgbClr val="000000"/>
                          </a:solidFill>
                          <a:latin typeface="Calibri"/>
                        </a:rPr>
                        <a:t>16,06</a:t>
                      </a:r>
                      <a:endParaRPr lang="fr-FR" sz="1100" b="0" i="0" u="none" strike="noStrike" dirty="0">
                        <a:solidFill>
                          <a:srgbClr val="000000"/>
                        </a:solidFill>
                        <a:latin typeface="Calibri"/>
                      </a:endParaRPr>
                    </a:p>
                  </a:txBody>
                  <a:tcPr marL="9162" marR="9162" marT="91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fr-FR" sz="1100" b="0" i="0" u="none" strike="noStrike">
                          <a:solidFill>
                            <a:srgbClr val="000000"/>
                          </a:solidFill>
                          <a:latin typeface="Calibri"/>
                        </a:rPr>
                        <a:t>10,45</a:t>
                      </a:r>
                    </a:p>
                  </a:txBody>
                  <a:tcPr marL="9162" marR="9162" marT="91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1100" b="0" i="0" u="none" strike="noStrike">
                          <a:solidFill>
                            <a:srgbClr val="000000"/>
                          </a:solidFill>
                          <a:latin typeface="Calibri"/>
                        </a:rPr>
                        <a:t>186%</a:t>
                      </a:r>
                    </a:p>
                  </a:txBody>
                  <a:tcPr marL="9162" marR="9162" marT="91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83246">
                <a:tc rowSpan="4">
                  <a:txBody>
                    <a:bodyPr/>
                    <a:lstStyle/>
                    <a:p>
                      <a:pPr algn="ctr" fontAlgn="ctr"/>
                      <a:r>
                        <a:rPr lang="fr-FR" sz="1100" b="1" i="0" u="none" strike="noStrike" dirty="0" smtClean="0">
                          <a:solidFill>
                            <a:srgbClr val="000000"/>
                          </a:solidFill>
                          <a:latin typeface="Calibri"/>
                        </a:rPr>
                        <a:t>Ratio d’ouverture max des</a:t>
                      </a:r>
                      <a:r>
                        <a:rPr lang="fr-FR" sz="1100" b="1" i="0" u="none" strike="noStrike" baseline="0" dirty="0" smtClean="0">
                          <a:solidFill>
                            <a:srgbClr val="000000"/>
                          </a:solidFill>
                          <a:latin typeface="Calibri"/>
                        </a:rPr>
                        <a:t> baies</a:t>
                      </a:r>
                      <a:endParaRPr lang="fr-FR" sz="1100" b="1" i="0" u="none" strike="noStrike" dirty="0">
                        <a:solidFill>
                          <a:srgbClr val="000000"/>
                        </a:solidFill>
                        <a:latin typeface="Calibri"/>
                      </a:endParaRPr>
                    </a:p>
                  </a:txBody>
                  <a:tcPr marL="9162" marR="9162" marT="9162"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DDD"/>
                    </a:solidFill>
                  </a:tcPr>
                </a:tc>
                <a:tc>
                  <a:txBody>
                    <a:bodyPr/>
                    <a:lstStyle/>
                    <a:p>
                      <a:pPr algn="ctr" fontAlgn="b"/>
                      <a:r>
                        <a:rPr lang="fr-FR" sz="1100" b="1" i="0" u="none" strike="noStrike" dirty="0">
                          <a:solidFill>
                            <a:srgbClr val="000000"/>
                          </a:solidFill>
                          <a:latin typeface="Calibri"/>
                        </a:rPr>
                        <a:t>40%</a:t>
                      </a:r>
                    </a:p>
                  </a:txBody>
                  <a:tcPr marL="9162" marR="9162" marT="9162"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BEEF3"/>
                    </a:solidFill>
                  </a:tcPr>
                </a:tc>
                <a:tc>
                  <a:txBody>
                    <a:bodyPr/>
                    <a:lstStyle/>
                    <a:p>
                      <a:pPr algn="ctr" fontAlgn="ctr"/>
                      <a:r>
                        <a:rPr lang="fr-FR" sz="1100" b="0" i="0" u="none" strike="noStrike" dirty="0" smtClean="0">
                          <a:solidFill>
                            <a:srgbClr val="000000"/>
                          </a:solidFill>
                          <a:latin typeface="Calibri"/>
                        </a:rPr>
                        <a:t>7,64</a:t>
                      </a:r>
                      <a:endParaRPr lang="fr-FR" sz="1100" b="0" i="0" u="none" strike="noStrike" dirty="0">
                        <a:solidFill>
                          <a:srgbClr val="000000"/>
                        </a:solidFill>
                        <a:latin typeface="Calibri"/>
                      </a:endParaRPr>
                    </a:p>
                  </a:txBody>
                  <a:tcPr marL="9162" marR="9162" marT="91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FR" sz="1100" b="0" i="0" u="none" strike="noStrike" dirty="0">
                          <a:solidFill>
                            <a:srgbClr val="000000"/>
                          </a:solidFill>
                          <a:latin typeface="Calibri"/>
                        </a:rPr>
                        <a:t>2,03</a:t>
                      </a:r>
                    </a:p>
                  </a:txBody>
                  <a:tcPr marL="9162" marR="9162" marT="91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1100" b="0" i="0" u="none" strike="noStrike">
                          <a:solidFill>
                            <a:srgbClr val="000000"/>
                          </a:solidFill>
                          <a:latin typeface="Calibri"/>
                        </a:rPr>
                        <a:t>36%</a:t>
                      </a:r>
                    </a:p>
                  </a:txBody>
                  <a:tcPr marL="9162" marR="9162" marT="91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83246">
                <a:tc vMerge="1">
                  <a:txBody>
                    <a:bodyPr/>
                    <a:lstStyle/>
                    <a:p>
                      <a:endParaRPr lang="fr-FR"/>
                    </a:p>
                  </a:txBody>
                  <a:tcPr/>
                </a:tc>
                <a:tc>
                  <a:txBody>
                    <a:bodyPr/>
                    <a:lstStyle/>
                    <a:p>
                      <a:pPr algn="ctr" fontAlgn="b"/>
                      <a:r>
                        <a:rPr lang="fr-FR" sz="1100" b="1" i="0" u="none" strike="noStrike" dirty="0">
                          <a:solidFill>
                            <a:srgbClr val="000000"/>
                          </a:solidFill>
                          <a:latin typeface="Calibri"/>
                        </a:rPr>
                        <a:t>50%</a:t>
                      </a:r>
                    </a:p>
                  </a:txBody>
                  <a:tcPr marL="9162" marR="9162" marT="9162" marB="0" anchor="b">
                    <a:lnL>
                      <a:noFill/>
                    </a:lnL>
                    <a:lnR w="12700" cap="flat" cmpd="sng" algn="ctr">
                      <a:solidFill>
                        <a:srgbClr val="000000"/>
                      </a:solidFill>
                      <a:prstDash val="solid"/>
                      <a:round/>
                      <a:headEnd type="none" w="med" len="med"/>
                      <a:tailEnd type="none" w="med" len="med"/>
                    </a:lnR>
                    <a:lnT>
                      <a:noFill/>
                    </a:lnT>
                    <a:lnB>
                      <a:noFill/>
                    </a:lnB>
                    <a:solidFill>
                      <a:srgbClr val="93CDDD"/>
                    </a:solidFill>
                  </a:tcPr>
                </a:tc>
                <a:tc>
                  <a:txBody>
                    <a:bodyPr/>
                    <a:lstStyle/>
                    <a:p>
                      <a:pPr algn="ctr" fontAlgn="ctr"/>
                      <a:r>
                        <a:rPr lang="fr-FR" sz="1100" b="0" i="0" u="none" strike="noStrike" dirty="0" smtClean="0">
                          <a:solidFill>
                            <a:srgbClr val="000000"/>
                          </a:solidFill>
                          <a:latin typeface="Calibri"/>
                        </a:rPr>
                        <a:t>6,03</a:t>
                      </a:r>
                      <a:endParaRPr lang="fr-FR" sz="1100" b="0" i="0" u="none" strike="noStrike" dirty="0">
                        <a:solidFill>
                          <a:srgbClr val="000000"/>
                        </a:solidFill>
                        <a:latin typeface="Calibri"/>
                      </a:endParaRPr>
                    </a:p>
                  </a:txBody>
                  <a:tcPr marL="9162" marR="9162" marT="91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FR" sz="1100" b="0" i="0" u="none" strike="noStrike">
                          <a:solidFill>
                            <a:srgbClr val="000000"/>
                          </a:solidFill>
                          <a:latin typeface="Calibri"/>
                        </a:rPr>
                        <a:t>0,42</a:t>
                      </a:r>
                    </a:p>
                  </a:txBody>
                  <a:tcPr marL="9162" marR="9162" marT="91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1100" b="0" i="0" u="none" strike="noStrike">
                          <a:solidFill>
                            <a:srgbClr val="000000"/>
                          </a:solidFill>
                          <a:latin typeface="Calibri"/>
                        </a:rPr>
                        <a:t>7%</a:t>
                      </a:r>
                    </a:p>
                  </a:txBody>
                  <a:tcPr marL="9162" marR="9162" marT="91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83246">
                <a:tc vMerge="1">
                  <a:txBody>
                    <a:bodyPr/>
                    <a:lstStyle/>
                    <a:p>
                      <a:endParaRPr lang="fr-FR"/>
                    </a:p>
                  </a:txBody>
                  <a:tcPr/>
                </a:tc>
                <a:tc>
                  <a:txBody>
                    <a:bodyPr/>
                    <a:lstStyle/>
                    <a:p>
                      <a:pPr algn="ctr" fontAlgn="b"/>
                      <a:r>
                        <a:rPr lang="fr-FR" sz="1100" b="1" i="0" u="none" strike="noStrike" dirty="0">
                          <a:solidFill>
                            <a:srgbClr val="FFFFFF"/>
                          </a:solidFill>
                          <a:latin typeface="Calibri"/>
                        </a:rPr>
                        <a:t>70%</a:t>
                      </a:r>
                    </a:p>
                  </a:txBody>
                  <a:tcPr marL="9162" marR="9162" marT="9162" marB="0" anchor="b">
                    <a:lnL>
                      <a:noFill/>
                    </a:lnL>
                    <a:lnR w="12700" cap="flat" cmpd="sng" algn="ctr">
                      <a:solidFill>
                        <a:srgbClr val="000000"/>
                      </a:solidFill>
                      <a:prstDash val="solid"/>
                      <a:round/>
                      <a:headEnd type="none" w="med" len="med"/>
                      <a:tailEnd type="none" w="med" len="med"/>
                    </a:lnR>
                    <a:lnT>
                      <a:noFill/>
                    </a:lnT>
                    <a:lnB>
                      <a:noFill/>
                    </a:lnB>
                    <a:solidFill>
                      <a:srgbClr val="31849B"/>
                    </a:solidFill>
                  </a:tcPr>
                </a:tc>
                <a:tc>
                  <a:txBody>
                    <a:bodyPr/>
                    <a:lstStyle/>
                    <a:p>
                      <a:pPr algn="ctr" fontAlgn="ctr"/>
                      <a:r>
                        <a:rPr lang="fr-FR" sz="1100" b="0" i="0" u="none" strike="noStrike" dirty="0" smtClean="0">
                          <a:solidFill>
                            <a:srgbClr val="000000"/>
                          </a:solidFill>
                          <a:latin typeface="Calibri"/>
                        </a:rPr>
                        <a:t>5,63</a:t>
                      </a:r>
                      <a:endParaRPr lang="fr-FR" sz="1100" b="0" i="0" u="none" strike="noStrike" dirty="0">
                        <a:solidFill>
                          <a:srgbClr val="000000"/>
                        </a:solidFill>
                        <a:latin typeface="Calibri"/>
                      </a:endParaRPr>
                    </a:p>
                  </a:txBody>
                  <a:tcPr marL="9162" marR="9162" marT="91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FR" sz="1100" b="0" i="0" u="none" strike="noStrike">
                          <a:solidFill>
                            <a:srgbClr val="000000"/>
                          </a:solidFill>
                          <a:latin typeface="Calibri"/>
                        </a:rPr>
                        <a:t>0,02</a:t>
                      </a:r>
                    </a:p>
                  </a:txBody>
                  <a:tcPr marL="9162" marR="9162" marT="91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1100" b="0" i="0" u="none" strike="noStrike">
                          <a:solidFill>
                            <a:srgbClr val="000000"/>
                          </a:solidFill>
                          <a:latin typeface="Calibri"/>
                        </a:rPr>
                        <a:t>0%</a:t>
                      </a:r>
                    </a:p>
                  </a:txBody>
                  <a:tcPr marL="9162" marR="9162" marT="91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92409">
                <a:tc vMerge="1">
                  <a:txBody>
                    <a:bodyPr/>
                    <a:lstStyle/>
                    <a:p>
                      <a:endParaRPr lang="fr-FR"/>
                    </a:p>
                  </a:txBody>
                  <a:tcPr/>
                </a:tc>
                <a:tc>
                  <a:txBody>
                    <a:bodyPr/>
                    <a:lstStyle/>
                    <a:p>
                      <a:pPr algn="ctr" fontAlgn="b"/>
                      <a:r>
                        <a:rPr lang="fr-FR" sz="1100" b="1" i="0" u="none" strike="noStrike" dirty="0">
                          <a:solidFill>
                            <a:srgbClr val="FFFFFF"/>
                          </a:solidFill>
                          <a:latin typeface="Calibri"/>
                        </a:rPr>
                        <a:t>80%</a:t>
                      </a:r>
                    </a:p>
                  </a:txBody>
                  <a:tcPr marL="9162" marR="9162" marT="9162"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215867"/>
                    </a:solidFill>
                  </a:tcPr>
                </a:tc>
                <a:tc>
                  <a:txBody>
                    <a:bodyPr/>
                    <a:lstStyle/>
                    <a:p>
                      <a:pPr algn="ctr" fontAlgn="ctr"/>
                      <a:r>
                        <a:rPr lang="fr-FR" sz="1100" b="0" i="0" u="none" strike="noStrike" dirty="0" smtClean="0">
                          <a:solidFill>
                            <a:srgbClr val="000000"/>
                          </a:solidFill>
                          <a:latin typeface="Calibri"/>
                        </a:rPr>
                        <a:t>5,29</a:t>
                      </a:r>
                      <a:endParaRPr lang="fr-FR" sz="1100" b="0" i="0" u="none" strike="noStrike" dirty="0">
                        <a:solidFill>
                          <a:srgbClr val="000000"/>
                        </a:solidFill>
                        <a:latin typeface="Calibri"/>
                      </a:endParaRPr>
                    </a:p>
                  </a:txBody>
                  <a:tcPr marL="9162" marR="9162" marT="91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fr-FR" sz="1100" b="0" i="0" u="none" strike="noStrike">
                          <a:solidFill>
                            <a:srgbClr val="000000"/>
                          </a:solidFill>
                          <a:latin typeface="Calibri"/>
                        </a:rPr>
                        <a:t>-0,32</a:t>
                      </a:r>
                    </a:p>
                  </a:txBody>
                  <a:tcPr marL="9162" marR="9162" marT="91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1100" b="0" i="0" u="none" strike="noStrike">
                          <a:solidFill>
                            <a:srgbClr val="000000"/>
                          </a:solidFill>
                          <a:latin typeface="Calibri"/>
                        </a:rPr>
                        <a:t>-6%</a:t>
                      </a:r>
                    </a:p>
                  </a:txBody>
                  <a:tcPr marL="9162" marR="9162" marT="91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83246">
                <a:tc rowSpan="4">
                  <a:txBody>
                    <a:bodyPr/>
                    <a:lstStyle/>
                    <a:p>
                      <a:pPr algn="ctr" fontAlgn="ctr"/>
                      <a:r>
                        <a:rPr lang="fr-FR" sz="1100" b="1" i="0" u="none" strike="noStrike" dirty="0" smtClean="0">
                          <a:solidFill>
                            <a:srgbClr val="000000"/>
                          </a:solidFill>
                          <a:latin typeface="Calibri"/>
                        </a:rPr>
                        <a:t>Couleur </a:t>
                      </a:r>
                      <a:r>
                        <a:rPr lang="fr-FR" sz="1100" b="1" i="0" u="none" strike="noStrike" dirty="0">
                          <a:solidFill>
                            <a:srgbClr val="000000"/>
                          </a:solidFill>
                          <a:latin typeface="Calibri"/>
                        </a:rPr>
                        <a:t>des parois</a:t>
                      </a:r>
                    </a:p>
                  </a:txBody>
                  <a:tcPr marL="9162" marR="9162" marT="9162"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c>
                  <a:txBody>
                    <a:bodyPr/>
                    <a:lstStyle/>
                    <a:p>
                      <a:pPr algn="ctr" fontAlgn="ctr"/>
                      <a:r>
                        <a:rPr lang="fr-FR" sz="1100" b="1" i="0" u="none" strike="noStrike" dirty="0" smtClean="0">
                          <a:solidFill>
                            <a:srgbClr val="000000"/>
                          </a:solidFill>
                          <a:latin typeface="Calibri"/>
                        </a:rPr>
                        <a:t>Très</a:t>
                      </a:r>
                      <a:r>
                        <a:rPr lang="fr-FR" sz="1100" b="1" i="0" u="none" strike="noStrike" baseline="0" dirty="0" smtClean="0">
                          <a:solidFill>
                            <a:srgbClr val="000000"/>
                          </a:solidFill>
                          <a:latin typeface="Calibri"/>
                        </a:rPr>
                        <a:t> claire (</a:t>
                      </a:r>
                      <a:r>
                        <a:rPr lang="el-GR" sz="1100" b="1" i="0" u="none" strike="noStrike" dirty="0" smtClean="0">
                          <a:solidFill>
                            <a:srgbClr val="000000"/>
                          </a:solidFill>
                          <a:latin typeface="Calibri"/>
                        </a:rPr>
                        <a:t>α=0,2</a:t>
                      </a:r>
                      <a:r>
                        <a:rPr lang="fr-FR" sz="1100" b="1" i="0" u="none" strike="noStrike" dirty="0" smtClean="0">
                          <a:solidFill>
                            <a:srgbClr val="000000"/>
                          </a:solidFill>
                          <a:latin typeface="Calibri"/>
                        </a:rPr>
                        <a:t>)</a:t>
                      </a:r>
                      <a:endParaRPr lang="el-GR" sz="1100" b="1" i="0" u="none" strike="noStrike" dirty="0">
                        <a:solidFill>
                          <a:srgbClr val="000000"/>
                        </a:solidFill>
                        <a:latin typeface="Calibri"/>
                      </a:endParaRPr>
                    </a:p>
                  </a:txBody>
                  <a:tcPr marL="9162" marR="9162" marT="9162"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EECE1"/>
                    </a:solidFill>
                  </a:tcPr>
                </a:tc>
                <a:tc>
                  <a:txBody>
                    <a:bodyPr/>
                    <a:lstStyle/>
                    <a:p>
                      <a:pPr algn="ctr" fontAlgn="ctr"/>
                      <a:r>
                        <a:rPr lang="fr-FR" sz="1100" b="0" i="0" u="none" strike="noStrike" dirty="0" smtClean="0">
                          <a:solidFill>
                            <a:srgbClr val="000000"/>
                          </a:solidFill>
                          <a:latin typeface="Calibri"/>
                        </a:rPr>
                        <a:t>2,65</a:t>
                      </a:r>
                      <a:endParaRPr lang="fr-FR" sz="1100" b="0" i="0" u="none" strike="noStrike" dirty="0">
                        <a:solidFill>
                          <a:srgbClr val="000000"/>
                        </a:solidFill>
                        <a:latin typeface="Calibri"/>
                      </a:endParaRPr>
                    </a:p>
                  </a:txBody>
                  <a:tcPr marL="9162" marR="9162" marT="91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FR" sz="1100" b="0" i="0" u="none" strike="noStrike">
                          <a:solidFill>
                            <a:srgbClr val="000000"/>
                          </a:solidFill>
                          <a:latin typeface="Calibri"/>
                        </a:rPr>
                        <a:t>-2,96</a:t>
                      </a:r>
                    </a:p>
                  </a:txBody>
                  <a:tcPr marL="9162" marR="9162" marT="91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1100" b="0" i="0" u="none" strike="noStrike" dirty="0">
                          <a:solidFill>
                            <a:srgbClr val="000000"/>
                          </a:solidFill>
                          <a:latin typeface="Calibri"/>
                        </a:rPr>
                        <a:t>-53%</a:t>
                      </a:r>
                    </a:p>
                  </a:txBody>
                  <a:tcPr marL="9162" marR="9162" marT="91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83246">
                <a:tc vMerge="1">
                  <a:txBody>
                    <a:bodyPr/>
                    <a:lstStyle/>
                    <a:p>
                      <a:endParaRPr lang="fr-FR"/>
                    </a:p>
                  </a:txBody>
                  <a:tcPr/>
                </a:tc>
                <a:tc>
                  <a:txBody>
                    <a:bodyPr/>
                    <a:lstStyle/>
                    <a:p>
                      <a:pPr algn="ctr" fontAlgn="ctr"/>
                      <a:r>
                        <a:rPr lang="fr-FR" sz="1100" b="1" i="0" u="none" strike="noStrike" dirty="0" smtClean="0">
                          <a:solidFill>
                            <a:srgbClr val="000000"/>
                          </a:solidFill>
                          <a:latin typeface="Calibri"/>
                        </a:rPr>
                        <a:t>C</a:t>
                      </a:r>
                      <a:r>
                        <a:rPr lang="fr-FR" sz="1100" b="1" i="0" u="none" strike="noStrike" baseline="0" dirty="0" smtClean="0">
                          <a:solidFill>
                            <a:srgbClr val="000000"/>
                          </a:solidFill>
                          <a:latin typeface="Calibri"/>
                        </a:rPr>
                        <a:t>laire (</a:t>
                      </a:r>
                      <a:r>
                        <a:rPr lang="el-GR" sz="1100" b="1" i="0" u="none" strike="noStrike" dirty="0" smtClean="0">
                          <a:solidFill>
                            <a:srgbClr val="000000"/>
                          </a:solidFill>
                          <a:latin typeface="Calibri"/>
                        </a:rPr>
                        <a:t>α=0,4</a:t>
                      </a:r>
                      <a:r>
                        <a:rPr lang="fr-FR" sz="1100" b="1" i="0" u="none" strike="noStrike" dirty="0" smtClean="0">
                          <a:solidFill>
                            <a:srgbClr val="000000"/>
                          </a:solidFill>
                          <a:latin typeface="Calibri"/>
                        </a:rPr>
                        <a:t>)</a:t>
                      </a:r>
                      <a:endParaRPr lang="el-GR" sz="1100" b="1" i="0" u="none" strike="noStrike" dirty="0">
                        <a:solidFill>
                          <a:srgbClr val="000000"/>
                        </a:solidFill>
                        <a:latin typeface="Calibri"/>
                      </a:endParaRPr>
                    </a:p>
                  </a:txBody>
                  <a:tcPr marL="9162" marR="9162" marT="9162" marB="0" anchor="ctr">
                    <a:lnL>
                      <a:noFill/>
                    </a:lnL>
                    <a:lnR w="12700" cap="flat" cmpd="sng" algn="ctr">
                      <a:solidFill>
                        <a:srgbClr val="000000"/>
                      </a:solidFill>
                      <a:prstDash val="solid"/>
                      <a:round/>
                      <a:headEnd type="none" w="med" len="med"/>
                      <a:tailEnd type="none" w="med" len="med"/>
                    </a:lnR>
                    <a:lnT>
                      <a:noFill/>
                    </a:lnT>
                    <a:lnB>
                      <a:noFill/>
                    </a:lnB>
                    <a:solidFill>
                      <a:srgbClr val="DDD9C3"/>
                    </a:solidFill>
                  </a:tcPr>
                </a:tc>
                <a:tc>
                  <a:txBody>
                    <a:bodyPr/>
                    <a:lstStyle/>
                    <a:p>
                      <a:pPr algn="ctr" fontAlgn="ctr"/>
                      <a:r>
                        <a:rPr lang="fr-FR" sz="1100" b="0" i="0" u="none" strike="noStrike" dirty="0" smtClean="0">
                          <a:solidFill>
                            <a:srgbClr val="000000"/>
                          </a:solidFill>
                          <a:latin typeface="Calibri"/>
                        </a:rPr>
                        <a:t>3,71 </a:t>
                      </a:r>
                      <a:endParaRPr lang="fr-FR" sz="1100" b="0" i="0" u="none" strike="noStrike" dirty="0">
                        <a:solidFill>
                          <a:srgbClr val="000000"/>
                        </a:solidFill>
                        <a:latin typeface="Calibri"/>
                      </a:endParaRPr>
                    </a:p>
                  </a:txBody>
                  <a:tcPr marL="9162" marR="9162" marT="91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FR" sz="1100" b="0" i="0" u="none" strike="noStrike">
                          <a:solidFill>
                            <a:srgbClr val="000000"/>
                          </a:solidFill>
                          <a:latin typeface="Calibri"/>
                        </a:rPr>
                        <a:t>-1,9</a:t>
                      </a:r>
                    </a:p>
                  </a:txBody>
                  <a:tcPr marL="9162" marR="9162" marT="91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1100" b="0" i="0" u="none" strike="noStrike">
                          <a:solidFill>
                            <a:srgbClr val="000000"/>
                          </a:solidFill>
                          <a:latin typeface="Calibri"/>
                        </a:rPr>
                        <a:t>-34%</a:t>
                      </a:r>
                    </a:p>
                  </a:txBody>
                  <a:tcPr marL="9162" marR="9162" marT="91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83246">
                <a:tc vMerge="1">
                  <a:txBody>
                    <a:bodyPr/>
                    <a:lstStyle/>
                    <a:p>
                      <a:endParaRPr lang="fr-FR"/>
                    </a:p>
                  </a:txBody>
                  <a:tcPr/>
                </a:tc>
                <a:tc>
                  <a:txBody>
                    <a:bodyPr/>
                    <a:lstStyle/>
                    <a:p>
                      <a:pPr algn="ctr" fontAlgn="ctr"/>
                      <a:r>
                        <a:rPr lang="fr-FR" sz="1100" b="1" i="0" u="none" strike="noStrike" dirty="0" smtClean="0">
                          <a:solidFill>
                            <a:srgbClr val="000000"/>
                          </a:solidFill>
                          <a:latin typeface="Calibri"/>
                        </a:rPr>
                        <a:t>Sombre (</a:t>
                      </a:r>
                      <a:r>
                        <a:rPr lang="el-GR" sz="1100" b="1" i="0" u="none" strike="noStrike" dirty="0" smtClean="0">
                          <a:solidFill>
                            <a:srgbClr val="000000"/>
                          </a:solidFill>
                          <a:latin typeface="Calibri"/>
                        </a:rPr>
                        <a:t>α=0,8</a:t>
                      </a:r>
                      <a:r>
                        <a:rPr lang="fr-FR" sz="1100" b="1" i="0" u="none" strike="noStrike" dirty="0" smtClean="0">
                          <a:solidFill>
                            <a:srgbClr val="000000"/>
                          </a:solidFill>
                          <a:latin typeface="Calibri"/>
                        </a:rPr>
                        <a:t>)</a:t>
                      </a:r>
                      <a:endParaRPr lang="el-GR" sz="1100" b="1" i="0" u="none" strike="noStrike" dirty="0">
                        <a:solidFill>
                          <a:srgbClr val="000000"/>
                        </a:solidFill>
                        <a:latin typeface="Calibri"/>
                      </a:endParaRPr>
                    </a:p>
                  </a:txBody>
                  <a:tcPr marL="9162" marR="9162" marT="9162" marB="0" anchor="ctr">
                    <a:lnL>
                      <a:noFill/>
                    </a:lnL>
                    <a:lnR w="12700" cap="flat" cmpd="sng" algn="ctr">
                      <a:solidFill>
                        <a:srgbClr val="000000"/>
                      </a:solidFill>
                      <a:prstDash val="solid"/>
                      <a:round/>
                      <a:headEnd type="none" w="med" len="med"/>
                      <a:tailEnd type="none" w="med" len="med"/>
                    </a:lnR>
                    <a:lnT>
                      <a:noFill/>
                    </a:lnT>
                    <a:lnB>
                      <a:noFill/>
                    </a:lnB>
                    <a:solidFill>
                      <a:srgbClr val="C5BE97"/>
                    </a:solidFill>
                  </a:tcPr>
                </a:tc>
                <a:tc>
                  <a:txBody>
                    <a:bodyPr/>
                    <a:lstStyle/>
                    <a:p>
                      <a:pPr algn="ctr" fontAlgn="ctr"/>
                      <a:r>
                        <a:rPr lang="fr-FR" sz="1100" b="0" i="0" u="none" strike="noStrike" dirty="0" smtClean="0">
                          <a:solidFill>
                            <a:srgbClr val="000000"/>
                          </a:solidFill>
                          <a:latin typeface="Calibri"/>
                        </a:rPr>
                        <a:t>7,93</a:t>
                      </a:r>
                      <a:endParaRPr lang="fr-FR" sz="1100" b="0" i="0" u="none" strike="noStrike" dirty="0">
                        <a:solidFill>
                          <a:srgbClr val="000000"/>
                        </a:solidFill>
                        <a:latin typeface="Calibri"/>
                      </a:endParaRPr>
                    </a:p>
                  </a:txBody>
                  <a:tcPr marL="9162" marR="9162" marT="91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FR" sz="1100" b="0" i="0" u="none" strike="noStrike">
                          <a:solidFill>
                            <a:srgbClr val="000000"/>
                          </a:solidFill>
                          <a:latin typeface="Calibri"/>
                        </a:rPr>
                        <a:t>2,32</a:t>
                      </a:r>
                    </a:p>
                  </a:txBody>
                  <a:tcPr marL="9162" marR="9162" marT="91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1100" b="0" i="0" u="none" strike="noStrike">
                          <a:solidFill>
                            <a:srgbClr val="000000"/>
                          </a:solidFill>
                          <a:latin typeface="Calibri"/>
                        </a:rPr>
                        <a:t>41%</a:t>
                      </a:r>
                    </a:p>
                  </a:txBody>
                  <a:tcPr marL="9162" marR="9162" marT="91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92409">
                <a:tc vMerge="1">
                  <a:txBody>
                    <a:bodyPr/>
                    <a:lstStyle/>
                    <a:p>
                      <a:endParaRPr lang="fr-FR"/>
                    </a:p>
                  </a:txBody>
                  <a:tcPr/>
                </a:tc>
                <a:tc>
                  <a:txBody>
                    <a:bodyPr/>
                    <a:lstStyle/>
                    <a:p>
                      <a:pPr algn="ctr" fontAlgn="ctr"/>
                      <a:r>
                        <a:rPr lang="fr-FR" sz="1100" b="1" i="0" u="none" strike="noStrike" dirty="0" smtClean="0">
                          <a:solidFill>
                            <a:srgbClr val="000000"/>
                          </a:solidFill>
                          <a:latin typeface="Calibri"/>
                        </a:rPr>
                        <a:t>Noire (</a:t>
                      </a:r>
                      <a:r>
                        <a:rPr lang="el-GR" sz="1100" b="1" i="0" u="none" strike="noStrike" dirty="0" smtClean="0">
                          <a:solidFill>
                            <a:srgbClr val="000000"/>
                          </a:solidFill>
                          <a:latin typeface="Calibri"/>
                        </a:rPr>
                        <a:t>α=1,0</a:t>
                      </a:r>
                      <a:r>
                        <a:rPr lang="fr-FR" sz="1100" b="1" i="0" u="none" strike="noStrike" dirty="0" smtClean="0">
                          <a:solidFill>
                            <a:srgbClr val="000000"/>
                          </a:solidFill>
                          <a:latin typeface="Calibri"/>
                        </a:rPr>
                        <a:t>)</a:t>
                      </a:r>
                      <a:endParaRPr lang="el-GR" sz="1100" b="1" i="0" u="none" strike="noStrike" dirty="0">
                        <a:solidFill>
                          <a:srgbClr val="000000"/>
                        </a:solidFill>
                        <a:latin typeface="Calibri"/>
                      </a:endParaRPr>
                    </a:p>
                  </a:txBody>
                  <a:tcPr marL="9162" marR="9162" marT="9162"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48B54"/>
                    </a:solidFill>
                  </a:tcPr>
                </a:tc>
                <a:tc>
                  <a:txBody>
                    <a:bodyPr/>
                    <a:lstStyle/>
                    <a:p>
                      <a:pPr algn="ctr" fontAlgn="ctr"/>
                      <a:r>
                        <a:rPr lang="fr-FR" sz="1100" b="0" i="0" u="none" strike="noStrike" dirty="0" smtClean="0">
                          <a:solidFill>
                            <a:srgbClr val="000000"/>
                          </a:solidFill>
                          <a:latin typeface="Calibri"/>
                        </a:rPr>
                        <a:t>11,00</a:t>
                      </a:r>
                      <a:endParaRPr lang="fr-FR" sz="1100" b="0" i="0" u="none" strike="noStrike" dirty="0">
                        <a:solidFill>
                          <a:srgbClr val="000000"/>
                        </a:solidFill>
                        <a:latin typeface="Calibri"/>
                      </a:endParaRPr>
                    </a:p>
                  </a:txBody>
                  <a:tcPr marL="9162" marR="9162" marT="91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fr-FR" sz="1100" b="0" i="0" u="none" strike="noStrike">
                          <a:solidFill>
                            <a:srgbClr val="000000"/>
                          </a:solidFill>
                          <a:latin typeface="Calibri"/>
                        </a:rPr>
                        <a:t>5,39</a:t>
                      </a:r>
                    </a:p>
                  </a:txBody>
                  <a:tcPr marL="9162" marR="9162" marT="91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1100" b="0" i="0" u="none" strike="noStrike" dirty="0">
                          <a:solidFill>
                            <a:srgbClr val="000000"/>
                          </a:solidFill>
                          <a:latin typeface="Calibri"/>
                        </a:rPr>
                        <a:t>96%</a:t>
                      </a:r>
                    </a:p>
                  </a:txBody>
                  <a:tcPr marL="9162" marR="9162" marT="91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83246">
                <a:tc rowSpan="2">
                  <a:txBody>
                    <a:bodyPr/>
                    <a:lstStyle/>
                    <a:p>
                      <a:pPr algn="ctr" fontAlgn="ctr"/>
                      <a:r>
                        <a:rPr lang="fr-FR" sz="1100" b="1" i="0" u="none" strike="noStrike" dirty="0">
                          <a:solidFill>
                            <a:srgbClr val="000000"/>
                          </a:solidFill>
                          <a:latin typeface="Calibri"/>
                        </a:rPr>
                        <a:t>Porosité des protections mobiles</a:t>
                      </a:r>
                    </a:p>
                  </a:txBody>
                  <a:tcPr marL="9162" marR="9162" marT="9162"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a:txBody>
                    <a:bodyPr/>
                    <a:lstStyle/>
                    <a:p>
                      <a:pPr algn="ctr" fontAlgn="b"/>
                      <a:r>
                        <a:rPr lang="fr-FR" sz="1100" b="1" i="0" u="none" strike="noStrike" dirty="0">
                          <a:solidFill>
                            <a:srgbClr val="000000"/>
                          </a:solidFill>
                          <a:latin typeface="Calibri"/>
                        </a:rPr>
                        <a:t>Volets </a:t>
                      </a:r>
                      <a:r>
                        <a:rPr lang="fr-FR" sz="1100" b="1" i="0" u="none" strike="noStrike" dirty="0" smtClean="0">
                          <a:solidFill>
                            <a:srgbClr val="000000"/>
                          </a:solidFill>
                          <a:latin typeface="Calibri"/>
                        </a:rPr>
                        <a:t>persiennes (50%)</a:t>
                      </a:r>
                      <a:endParaRPr lang="fr-FR" sz="1100" b="1" i="0" u="none" strike="noStrike" dirty="0">
                        <a:solidFill>
                          <a:srgbClr val="000000"/>
                        </a:solidFill>
                        <a:latin typeface="Calibri"/>
                      </a:endParaRPr>
                    </a:p>
                  </a:txBody>
                  <a:tcPr marL="9162" marR="9162" marT="9162"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2D69A"/>
                    </a:solidFill>
                  </a:tcPr>
                </a:tc>
                <a:tc>
                  <a:txBody>
                    <a:bodyPr/>
                    <a:lstStyle/>
                    <a:p>
                      <a:pPr algn="ctr" fontAlgn="ctr"/>
                      <a:r>
                        <a:rPr lang="fr-FR" sz="1100" b="0" i="0" u="none" strike="noStrike" dirty="0" smtClean="0">
                          <a:solidFill>
                            <a:srgbClr val="000000"/>
                          </a:solidFill>
                          <a:latin typeface="Calibri"/>
                        </a:rPr>
                        <a:t>5,50 </a:t>
                      </a:r>
                      <a:endParaRPr lang="fr-FR" sz="1100" b="0" i="0" u="none" strike="noStrike" dirty="0">
                        <a:solidFill>
                          <a:srgbClr val="000000"/>
                        </a:solidFill>
                        <a:latin typeface="Calibri"/>
                      </a:endParaRPr>
                    </a:p>
                  </a:txBody>
                  <a:tcPr marL="9162" marR="9162" marT="91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FR" sz="1100" b="0" i="0" u="none" strike="noStrike">
                          <a:solidFill>
                            <a:srgbClr val="000000"/>
                          </a:solidFill>
                          <a:latin typeface="Calibri"/>
                        </a:rPr>
                        <a:t>-0,11</a:t>
                      </a:r>
                    </a:p>
                  </a:txBody>
                  <a:tcPr marL="9162" marR="9162" marT="91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1100" b="0" i="0" u="none" strike="noStrike">
                          <a:solidFill>
                            <a:srgbClr val="000000"/>
                          </a:solidFill>
                          <a:latin typeface="Calibri"/>
                        </a:rPr>
                        <a:t>-2%</a:t>
                      </a:r>
                    </a:p>
                  </a:txBody>
                  <a:tcPr marL="9162" marR="9162" marT="91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92409">
                <a:tc vMerge="1">
                  <a:txBody>
                    <a:bodyPr/>
                    <a:lstStyle/>
                    <a:p>
                      <a:endParaRPr lang="fr-FR"/>
                    </a:p>
                  </a:txBody>
                  <a:tcPr/>
                </a:tc>
                <a:tc>
                  <a:txBody>
                    <a:bodyPr/>
                    <a:lstStyle/>
                    <a:p>
                      <a:pPr algn="ctr" fontAlgn="b"/>
                      <a:r>
                        <a:rPr lang="fr-FR" sz="1100" b="1" i="0" u="none" strike="noStrike" dirty="0">
                          <a:solidFill>
                            <a:srgbClr val="000000"/>
                          </a:solidFill>
                          <a:latin typeface="Calibri"/>
                        </a:rPr>
                        <a:t>Volets </a:t>
                      </a:r>
                      <a:r>
                        <a:rPr lang="fr-FR" sz="1100" b="1" i="0" u="none" strike="noStrike" dirty="0" smtClean="0">
                          <a:solidFill>
                            <a:srgbClr val="000000"/>
                          </a:solidFill>
                          <a:latin typeface="Calibri"/>
                        </a:rPr>
                        <a:t>pleins (≈0%)</a:t>
                      </a:r>
                      <a:endParaRPr lang="fr-FR" sz="1100" b="1" i="0" u="none" strike="noStrike" dirty="0">
                        <a:solidFill>
                          <a:srgbClr val="000000"/>
                        </a:solidFill>
                        <a:latin typeface="Calibri"/>
                      </a:endParaRPr>
                    </a:p>
                  </a:txBody>
                  <a:tcPr marL="9162" marR="9162" marT="9162"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BBB59"/>
                    </a:solidFill>
                  </a:tcPr>
                </a:tc>
                <a:tc>
                  <a:txBody>
                    <a:bodyPr/>
                    <a:lstStyle/>
                    <a:p>
                      <a:pPr algn="ctr" fontAlgn="ctr"/>
                      <a:r>
                        <a:rPr lang="fr-FR" sz="1100" b="0" i="0" u="none" strike="noStrike" dirty="0" smtClean="0">
                          <a:solidFill>
                            <a:srgbClr val="000000"/>
                          </a:solidFill>
                          <a:latin typeface="Calibri"/>
                        </a:rPr>
                        <a:t>8,26</a:t>
                      </a:r>
                      <a:endParaRPr lang="fr-FR" sz="1100" b="0" i="0" u="none" strike="noStrike" dirty="0">
                        <a:solidFill>
                          <a:srgbClr val="000000"/>
                        </a:solidFill>
                        <a:latin typeface="Calibri"/>
                      </a:endParaRPr>
                    </a:p>
                  </a:txBody>
                  <a:tcPr marL="9162" marR="9162" marT="91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fr-FR" sz="1100" b="0" i="0" u="none" strike="noStrike">
                          <a:solidFill>
                            <a:srgbClr val="000000"/>
                          </a:solidFill>
                          <a:latin typeface="Calibri"/>
                        </a:rPr>
                        <a:t>2,65</a:t>
                      </a:r>
                    </a:p>
                  </a:txBody>
                  <a:tcPr marL="9162" marR="9162" marT="91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1100" b="0" i="0" u="none" strike="noStrike">
                          <a:solidFill>
                            <a:srgbClr val="000000"/>
                          </a:solidFill>
                          <a:latin typeface="Calibri"/>
                        </a:rPr>
                        <a:t>47%</a:t>
                      </a:r>
                    </a:p>
                  </a:txBody>
                  <a:tcPr marL="9162" marR="9162" marT="91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83246">
                <a:tc rowSpan="2">
                  <a:txBody>
                    <a:bodyPr/>
                    <a:lstStyle/>
                    <a:p>
                      <a:pPr algn="ctr" fontAlgn="ctr"/>
                      <a:r>
                        <a:rPr lang="fr-FR" sz="1100" b="1" i="0" u="none" strike="noStrike">
                          <a:solidFill>
                            <a:srgbClr val="000000"/>
                          </a:solidFill>
                          <a:latin typeface="Calibri"/>
                        </a:rPr>
                        <a:t>Ventilation</a:t>
                      </a:r>
                    </a:p>
                  </a:txBody>
                  <a:tcPr marL="9162" marR="9162" marT="9162"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ctr" fontAlgn="b"/>
                      <a:r>
                        <a:rPr lang="fr-FR" sz="1100" b="1" i="0" u="none" strike="noStrike">
                          <a:solidFill>
                            <a:srgbClr val="000000"/>
                          </a:solidFill>
                          <a:latin typeface="Calibri"/>
                        </a:rPr>
                        <a:t>Double flux</a:t>
                      </a:r>
                    </a:p>
                  </a:txBody>
                  <a:tcPr marL="9162" marR="9162" marT="9162"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2A1C7"/>
                    </a:solidFill>
                  </a:tcPr>
                </a:tc>
                <a:tc>
                  <a:txBody>
                    <a:bodyPr/>
                    <a:lstStyle/>
                    <a:p>
                      <a:pPr algn="ctr" fontAlgn="ctr"/>
                      <a:r>
                        <a:rPr lang="fr-FR" sz="1100" b="0" i="0" u="none" strike="noStrike" dirty="0">
                          <a:solidFill>
                            <a:srgbClr val="000000"/>
                          </a:solidFill>
                          <a:latin typeface="Calibri"/>
                        </a:rPr>
                        <a:t>5,63</a:t>
                      </a:r>
                    </a:p>
                  </a:txBody>
                  <a:tcPr marL="9162" marR="9162" marT="91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FR" sz="1100" b="0" i="0" u="none" strike="noStrike">
                          <a:solidFill>
                            <a:srgbClr val="000000"/>
                          </a:solidFill>
                          <a:latin typeface="Calibri"/>
                        </a:rPr>
                        <a:t>0,02</a:t>
                      </a:r>
                    </a:p>
                  </a:txBody>
                  <a:tcPr marL="9162" marR="9162" marT="91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1100" b="0" i="0" u="none" strike="noStrike">
                          <a:solidFill>
                            <a:srgbClr val="000000"/>
                          </a:solidFill>
                          <a:latin typeface="Calibri"/>
                        </a:rPr>
                        <a:t>0%</a:t>
                      </a:r>
                    </a:p>
                  </a:txBody>
                  <a:tcPr marL="9162" marR="9162" marT="91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366493">
                <a:tc vMerge="1">
                  <a:txBody>
                    <a:bodyPr/>
                    <a:lstStyle/>
                    <a:p>
                      <a:endParaRPr lang="fr-FR"/>
                    </a:p>
                  </a:txBody>
                  <a:tcPr/>
                </a:tc>
                <a:tc>
                  <a:txBody>
                    <a:bodyPr/>
                    <a:lstStyle/>
                    <a:p>
                      <a:pPr algn="ctr" fontAlgn="b"/>
                      <a:r>
                        <a:rPr lang="fr-FR" sz="1100" b="1" i="0" u="none" strike="noStrike">
                          <a:solidFill>
                            <a:srgbClr val="000000"/>
                          </a:solidFill>
                          <a:latin typeface="Calibri"/>
                        </a:rPr>
                        <a:t>Double flux + surventilation mécanique nocturne</a:t>
                      </a:r>
                    </a:p>
                  </a:txBody>
                  <a:tcPr marL="9162" marR="9162" marT="9162"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8064A2"/>
                    </a:solidFill>
                  </a:tcPr>
                </a:tc>
                <a:tc>
                  <a:txBody>
                    <a:bodyPr/>
                    <a:lstStyle/>
                    <a:p>
                      <a:pPr algn="ctr" fontAlgn="ctr"/>
                      <a:r>
                        <a:rPr lang="fr-FR" sz="1100" b="0" i="0" u="none" strike="noStrike">
                          <a:solidFill>
                            <a:srgbClr val="000000"/>
                          </a:solidFill>
                          <a:latin typeface="Calibri"/>
                        </a:rPr>
                        <a:t>5,54</a:t>
                      </a:r>
                    </a:p>
                  </a:txBody>
                  <a:tcPr marL="9162" marR="9162" marT="91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1100" b="0" i="0" u="none" strike="noStrike">
                          <a:solidFill>
                            <a:srgbClr val="000000"/>
                          </a:solidFill>
                          <a:latin typeface="Calibri"/>
                        </a:rPr>
                        <a:t>-0,07</a:t>
                      </a:r>
                    </a:p>
                  </a:txBody>
                  <a:tcPr marL="9162" marR="9162" marT="91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1100" b="0" i="0" u="none" strike="noStrike">
                          <a:solidFill>
                            <a:srgbClr val="000000"/>
                          </a:solidFill>
                          <a:latin typeface="Calibri"/>
                        </a:rPr>
                        <a:t>-1%</a:t>
                      </a:r>
                    </a:p>
                  </a:txBody>
                  <a:tcPr marL="9162" marR="9162" marT="91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92409">
                <a:tc>
                  <a:txBody>
                    <a:bodyPr/>
                    <a:lstStyle/>
                    <a:p>
                      <a:pPr algn="ctr" fontAlgn="b"/>
                      <a:r>
                        <a:rPr lang="fr-FR" sz="1100" b="1" i="0" u="none" strike="noStrike">
                          <a:solidFill>
                            <a:srgbClr val="000000"/>
                          </a:solidFill>
                          <a:latin typeface="Calibri"/>
                        </a:rPr>
                        <a:t>Perméabilité</a:t>
                      </a:r>
                    </a:p>
                  </a:txBody>
                  <a:tcPr marL="9162" marR="9162" marT="9162"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a:txBody>
                    <a:bodyPr/>
                    <a:lstStyle/>
                    <a:p>
                      <a:pPr algn="ctr" fontAlgn="b"/>
                      <a:r>
                        <a:rPr lang="fr-FR" sz="1100" b="1" i="0" u="none" strike="noStrike" dirty="0">
                          <a:solidFill>
                            <a:srgbClr val="000000"/>
                          </a:solidFill>
                          <a:latin typeface="Calibri"/>
                        </a:rPr>
                        <a:t>0,5 m³/h.m²</a:t>
                      </a:r>
                    </a:p>
                  </a:txBody>
                  <a:tcPr marL="9162" marR="9162" marT="9162"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a:txBody>
                    <a:bodyPr/>
                    <a:lstStyle/>
                    <a:p>
                      <a:pPr algn="ctr" fontAlgn="ctr"/>
                      <a:r>
                        <a:rPr lang="fr-FR" sz="1100" b="0" i="0" u="none" strike="noStrike">
                          <a:solidFill>
                            <a:srgbClr val="000000"/>
                          </a:solidFill>
                          <a:latin typeface="Calibri"/>
                        </a:rPr>
                        <a:t>5,60</a:t>
                      </a:r>
                    </a:p>
                  </a:txBody>
                  <a:tcPr marL="9162" marR="9162" marT="91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fr-FR" sz="1100" b="0" i="0" u="none" strike="noStrike">
                          <a:solidFill>
                            <a:srgbClr val="000000"/>
                          </a:solidFill>
                          <a:latin typeface="Calibri"/>
                        </a:rPr>
                        <a:t>-0,01</a:t>
                      </a:r>
                    </a:p>
                  </a:txBody>
                  <a:tcPr marL="9162" marR="9162" marT="91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1100" b="0" i="0" u="none" strike="noStrike" dirty="0">
                          <a:solidFill>
                            <a:srgbClr val="000000"/>
                          </a:solidFill>
                          <a:latin typeface="Calibri"/>
                        </a:rPr>
                        <a:t>0%</a:t>
                      </a:r>
                    </a:p>
                  </a:txBody>
                  <a:tcPr marL="9162" marR="9162" marT="91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Description de la Dies</a:t>
            </a:r>
            <a:endParaRPr lang="fr-FR" dirty="0"/>
          </a:p>
        </p:txBody>
      </p:sp>
      <p:sp>
        <p:nvSpPr>
          <p:cNvPr id="3" name="Espace réservé du contenu 2"/>
          <p:cNvSpPr>
            <a:spLocks noGrp="1"/>
          </p:cNvSpPr>
          <p:nvPr>
            <p:ph idx="1"/>
          </p:nvPr>
        </p:nvSpPr>
        <p:spPr/>
        <p:txBody>
          <a:bodyPr/>
          <a:lstStyle/>
          <a:p>
            <a:r>
              <a:rPr lang="fr-FR" dirty="0" smtClean="0"/>
              <a:t>Calcul de la température limite d’inconfort chaud au pas horaire</a:t>
            </a:r>
          </a:p>
          <a:p>
            <a:endParaRPr lang="fr-FR" dirty="0"/>
          </a:p>
        </p:txBody>
      </p:sp>
      <p:pic>
        <p:nvPicPr>
          <p:cNvPr id="4" name="Image 3"/>
          <p:cNvPicPr/>
          <p:nvPr/>
        </p:nvPicPr>
        <p:blipFill>
          <a:blip r:embed="rId2" cstate="print"/>
          <a:srcRect/>
          <a:stretch>
            <a:fillRect/>
          </a:stretch>
        </p:blipFill>
        <p:spPr bwMode="auto">
          <a:xfrm>
            <a:off x="1907704" y="2708920"/>
            <a:ext cx="6552728" cy="3744416"/>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Conclusions de l’étude</a:t>
            </a:r>
            <a:endParaRPr lang="fr-FR" dirty="0"/>
          </a:p>
        </p:txBody>
      </p:sp>
      <p:sp>
        <p:nvSpPr>
          <p:cNvPr id="3" name="Espace réservé du contenu 2"/>
          <p:cNvSpPr>
            <a:spLocks noGrp="1"/>
          </p:cNvSpPr>
          <p:nvPr>
            <p:ph idx="1"/>
          </p:nvPr>
        </p:nvSpPr>
        <p:spPr/>
        <p:txBody>
          <a:bodyPr/>
          <a:lstStyle/>
          <a:p>
            <a:pPr algn="just"/>
            <a:r>
              <a:rPr lang="fr-FR" sz="2400" dirty="0" smtClean="0"/>
              <a:t>Les conventions de la Ticref ne sont pas assez exigeantes pour garantir un bon confort d’été dans les logements non climatisés.</a:t>
            </a:r>
          </a:p>
          <a:p>
            <a:pPr algn="just"/>
            <a:endParaRPr lang="fr-FR" sz="2400" dirty="0" smtClean="0"/>
          </a:p>
          <a:p>
            <a:pPr algn="just"/>
            <a:r>
              <a:rPr lang="fr-FR" sz="2400" dirty="0" smtClean="0"/>
              <a:t>La Dies présente une évolution par rapport à la Ticref car elle prend en compte les notions de confort adaptatif et d’insatisfaction thermique de l’occupant </a:t>
            </a:r>
            <a:r>
              <a:rPr lang="fr-FR" sz="2400" smtClean="0"/>
              <a:t>afin </a:t>
            </a:r>
            <a:r>
              <a:rPr lang="fr-FR" sz="2400" smtClean="0"/>
              <a:t>d</a:t>
            </a:r>
            <a:r>
              <a:rPr lang="fr-FR" sz="2400" smtClean="0"/>
              <a:t>’</a:t>
            </a:r>
            <a:r>
              <a:rPr lang="fr-FR" sz="2400" smtClean="0"/>
              <a:t>améliorer </a:t>
            </a:r>
            <a:r>
              <a:rPr lang="fr-FR" sz="2400" dirty="0" smtClean="0"/>
              <a:t>le </a:t>
            </a:r>
            <a:r>
              <a:rPr lang="fr-FR" sz="2400" dirty="0" smtClean="0"/>
              <a:t>confort d’été et de limiter le recours à la climatisation en logement.</a:t>
            </a:r>
          </a:p>
          <a:p>
            <a:endParaRPr lang="fr-F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Description de la Dies</a:t>
            </a:r>
            <a:endParaRPr lang="fr-FR" dirty="0"/>
          </a:p>
        </p:txBody>
      </p:sp>
      <p:sp>
        <p:nvSpPr>
          <p:cNvPr id="3" name="Espace réservé du contenu 2"/>
          <p:cNvSpPr>
            <a:spLocks noGrp="1"/>
          </p:cNvSpPr>
          <p:nvPr>
            <p:ph idx="1"/>
          </p:nvPr>
        </p:nvSpPr>
        <p:spPr/>
        <p:txBody>
          <a:bodyPr/>
          <a:lstStyle/>
          <a:p>
            <a:r>
              <a:rPr lang="fr-FR" sz="2800" dirty="0" smtClean="0"/>
              <a:t>On cale le pourcentage d’insatisfaction à 10% lorsque </a:t>
            </a:r>
            <a:r>
              <a:rPr lang="el-GR" sz="2800" dirty="0" smtClean="0">
                <a:latin typeface="+mn-lt"/>
                <a:cs typeface="Arial"/>
              </a:rPr>
              <a:t>θ</a:t>
            </a:r>
            <a:r>
              <a:rPr lang="fr-FR" sz="2800" dirty="0" smtClean="0">
                <a:latin typeface="+mn-lt"/>
                <a:cs typeface="Arial"/>
              </a:rPr>
              <a:t>op(h)=</a:t>
            </a:r>
            <a:r>
              <a:rPr lang="el-GR" sz="2800" dirty="0" smtClean="0">
                <a:latin typeface="+mn-lt"/>
                <a:cs typeface="Arial"/>
              </a:rPr>
              <a:t>θ</a:t>
            </a:r>
            <a:r>
              <a:rPr lang="fr-FR" sz="2800" dirty="0" err="1" smtClean="0">
                <a:latin typeface="+mn-lt"/>
                <a:cs typeface="Arial"/>
              </a:rPr>
              <a:t>lim_conf</a:t>
            </a:r>
            <a:r>
              <a:rPr lang="fr-FR" sz="2800" dirty="0" smtClean="0">
                <a:latin typeface="+mn-lt"/>
                <a:cs typeface="Arial"/>
              </a:rPr>
              <a:t>(h)</a:t>
            </a:r>
          </a:p>
          <a:p>
            <a:endParaRPr lang="fr-FR" dirty="0"/>
          </a:p>
        </p:txBody>
      </p:sp>
      <p:pic>
        <p:nvPicPr>
          <p:cNvPr id="4" name="Image 3"/>
          <p:cNvPicPr/>
          <p:nvPr/>
        </p:nvPicPr>
        <p:blipFill>
          <a:blip r:embed="rId2" cstate="print"/>
          <a:srcRect/>
          <a:stretch>
            <a:fillRect/>
          </a:stretch>
        </p:blipFill>
        <p:spPr bwMode="auto">
          <a:xfrm>
            <a:off x="1691680" y="2492896"/>
            <a:ext cx="6912768" cy="3960440"/>
          </a:xfrm>
          <a:prstGeom prst="rect">
            <a:avLst/>
          </a:prstGeom>
          <a:noFill/>
          <a:ln w="9525">
            <a:solidFill>
              <a:schemeClr val="tx1"/>
            </a:solid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Description de la Dies</a:t>
            </a:r>
            <a:endParaRPr lang="fr-FR" dirty="0"/>
          </a:p>
        </p:txBody>
      </p:sp>
      <p:sp>
        <p:nvSpPr>
          <p:cNvPr id="3" name="Espace réservé du contenu 2"/>
          <p:cNvSpPr>
            <a:spLocks noGrp="1"/>
          </p:cNvSpPr>
          <p:nvPr>
            <p:ph idx="1"/>
          </p:nvPr>
        </p:nvSpPr>
        <p:spPr/>
        <p:txBody>
          <a:bodyPr/>
          <a:lstStyle/>
          <a:p>
            <a:r>
              <a:rPr lang="fr-FR" dirty="0" smtClean="0"/>
              <a:t>Les écarts de pourcentage d’insatisfaction sont sommés sur toute l’année:</a:t>
            </a:r>
          </a:p>
          <a:p>
            <a:endParaRPr lang="fr-FR" dirty="0" smtClean="0"/>
          </a:p>
          <a:p>
            <a:endParaRPr lang="fr-FR" dirty="0" smtClean="0"/>
          </a:p>
          <a:p>
            <a:endParaRPr lang="fr-FR" dirty="0" smtClean="0"/>
          </a:p>
          <a:p>
            <a:r>
              <a:rPr lang="fr-FR" dirty="0" smtClean="0"/>
              <a:t>La Dies s’exprime en </a:t>
            </a:r>
            <a:r>
              <a:rPr lang="fr-FR" u="sng" dirty="0" smtClean="0"/>
              <a:t>heures.</a:t>
            </a:r>
          </a:p>
          <a:p>
            <a:endParaRPr lang="fr-FR" dirty="0"/>
          </a:p>
        </p:txBody>
      </p:sp>
      <p:graphicFrame>
        <p:nvGraphicFramePr>
          <p:cNvPr id="1026" name="Object 2"/>
          <p:cNvGraphicFramePr>
            <a:graphicFrameLocks noChangeAspect="1"/>
          </p:cNvGraphicFramePr>
          <p:nvPr/>
        </p:nvGraphicFramePr>
        <p:xfrm>
          <a:off x="2987824" y="3212976"/>
          <a:ext cx="3978990" cy="1107554"/>
        </p:xfrm>
        <a:graphic>
          <a:graphicData uri="http://schemas.openxmlformats.org/presentationml/2006/ole">
            <p:oleObj spid="_x0000_s1026" name="Équation" r:id="rId3" imgW="1231560" imgH="342720" progId="Equation.3">
              <p:embed/>
            </p:oleObj>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Exemple d’application</a:t>
            </a:r>
            <a:endParaRPr lang="fr-FR" dirty="0"/>
          </a:p>
        </p:txBody>
      </p:sp>
      <p:sp>
        <p:nvSpPr>
          <p:cNvPr id="3" name="Espace réservé du contenu 2"/>
          <p:cNvSpPr>
            <a:spLocks noGrp="1"/>
          </p:cNvSpPr>
          <p:nvPr>
            <p:ph idx="1"/>
          </p:nvPr>
        </p:nvSpPr>
        <p:spPr/>
        <p:txBody>
          <a:bodyPr/>
          <a:lstStyle/>
          <a:p>
            <a:endParaRPr lang="fr-FR"/>
          </a:p>
        </p:txBody>
      </p:sp>
      <p:pic>
        <p:nvPicPr>
          <p:cNvPr id="2050" name="Picture 2"/>
          <p:cNvPicPr>
            <a:picLocks noChangeAspect="1" noChangeArrowheads="1"/>
          </p:cNvPicPr>
          <p:nvPr/>
        </p:nvPicPr>
        <p:blipFill>
          <a:blip r:embed="rId2" cstate="print"/>
          <a:srcRect/>
          <a:stretch>
            <a:fillRect/>
          </a:stretch>
        </p:blipFill>
        <p:spPr bwMode="auto">
          <a:xfrm>
            <a:off x="1619672" y="1124744"/>
            <a:ext cx="6400800" cy="54864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Exemple d’application</a:t>
            </a:r>
            <a:endParaRPr lang="fr-FR"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2051720" y="1196752"/>
            <a:ext cx="5748658" cy="5112568"/>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Bâtiment simulé</a:t>
            </a:r>
            <a:endParaRPr lang="fr-FR" dirty="0"/>
          </a:p>
        </p:txBody>
      </p:sp>
      <p:graphicFrame>
        <p:nvGraphicFramePr>
          <p:cNvPr id="7" name="Espace réservé du contenu 6"/>
          <p:cNvGraphicFramePr>
            <a:graphicFrameLocks noGrp="1"/>
          </p:cNvGraphicFramePr>
          <p:nvPr>
            <p:ph idx="1"/>
          </p:nvPr>
        </p:nvGraphicFramePr>
        <p:xfrm>
          <a:off x="2987824" y="1772816"/>
          <a:ext cx="5222677" cy="3168347"/>
        </p:xfrm>
        <a:graphic>
          <a:graphicData uri="http://schemas.openxmlformats.org/drawingml/2006/table">
            <a:tbl>
              <a:tblPr/>
              <a:tblGrid>
                <a:gridCol w="1955370"/>
                <a:gridCol w="1939702"/>
                <a:gridCol w="1327605"/>
              </a:tblGrid>
              <a:tr h="209697">
                <a:tc gridSpan="3">
                  <a:txBody>
                    <a:bodyPr/>
                    <a:lstStyle/>
                    <a:p>
                      <a:pPr algn="ctr">
                        <a:spcBef>
                          <a:spcPts val="300"/>
                        </a:spcBef>
                        <a:spcAft>
                          <a:spcPts val="300"/>
                        </a:spcAft>
                      </a:pPr>
                      <a:r>
                        <a:rPr lang="fr-FR" sz="1100" b="1" dirty="0">
                          <a:latin typeface="Calibri"/>
                          <a:ea typeface="Times New Roman"/>
                          <a:cs typeface="Times New Roman"/>
                        </a:rPr>
                        <a:t>Caractéristiques architecturales</a:t>
                      </a:r>
                      <a:endParaRPr lang="fr-FR" sz="11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4061"/>
                    </a:solidFill>
                  </a:tcPr>
                </a:tc>
                <a:tc hMerge="1">
                  <a:txBody>
                    <a:bodyPr/>
                    <a:lstStyle/>
                    <a:p>
                      <a:endParaRPr lang="fr-FR"/>
                    </a:p>
                  </a:txBody>
                  <a:tcPr/>
                </a:tc>
                <a:tc hMerge="1">
                  <a:txBody>
                    <a:bodyPr/>
                    <a:lstStyle/>
                    <a:p>
                      <a:endParaRPr lang="fr-FR"/>
                    </a:p>
                  </a:txBody>
                  <a:tcPr/>
                </a:tc>
              </a:tr>
              <a:tr h="209697">
                <a:tc gridSpan="2">
                  <a:txBody>
                    <a:bodyPr/>
                    <a:lstStyle/>
                    <a:p>
                      <a:pPr algn="ctr">
                        <a:spcBef>
                          <a:spcPts val="300"/>
                        </a:spcBef>
                        <a:spcAft>
                          <a:spcPts val="300"/>
                        </a:spcAft>
                      </a:pPr>
                      <a:r>
                        <a:rPr lang="fr-FR" sz="1100" dirty="0">
                          <a:latin typeface="Calibri"/>
                          <a:ea typeface="Times New Roman"/>
                          <a:cs typeface="Times New Roman"/>
                        </a:rPr>
                        <a:t>Nombre de logements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hMerge="1">
                  <a:txBody>
                    <a:bodyPr/>
                    <a:lstStyle/>
                    <a:p>
                      <a:endParaRPr lang="fr-FR"/>
                    </a:p>
                  </a:txBody>
                  <a:tcPr/>
                </a:tc>
                <a:tc>
                  <a:txBody>
                    <a:bodyPr/>
                    <a:lstStyle/>
                    <a:p>
                      <a:pPr algn="ctr">
                        <a:spcBef>
                          <a:spcPts val="300"/>
                        </a:spcBef>
                        <a:spcAft>
                          <a:spcPts val="300"/>
                        </a:spcAft>
                      </a:pPr>
                      <a:r>
                        <a:rPr lang="fr-FR" sz="1100">
                          <a:latin typeface="Calibri"/>
                          <a:ea typeface="Times New Roman"/>
                          <a:cs typeface="Times New Roman"/>
                        </a:rPr>
                        <a:t>27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697">
                <a:tc gridSpan="2">
                  <a:txBody>
                    <a:bodyPr/>
                    <a:lstStyle/>
                    <a:p>
                      <a:pPr algn="ctr">
                        <a:spcBef>
                          <a:spcPts val="300"/>
                        </a:spcBef>
                        <a:spcAft>
                          <a:spcPts val="300"/>
                        </a:spcAft>
                      </a:pPr>
                      <a:r>
                        <a:rPr lang="fr-FR" sz="1100">
                          <a:latin typeface="Calibri"/>
                          <a:ea typeface="Times New Roman"/>
                          <a:cs typeface="Times New Roman"/>
                        </a:rPr>
                        <a:t>Surface habitable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hMerge="1">
                  <a:txBody>
                    <a:bodyPr/>
                    <a:lstStyle/>
                    <a:p>
                      <a:endParaRPr lang="fr-FR"/>
                    </a:p>
                  </a:txBody>
                  <a:tcPr/>
                </a:tc>
                <a:tc>
                  <a:txBody>
                    <a:bodyPr/>
                    <a:lstStyle/>
                    <a:p>
                      <a:pPr algn="ctr">
                        <a:spcBef>
                          <a:spcPts val="300"/>
                        </a:spcBef>
                        <a:spcAft>
                          <a:spcPts val="300"/>
                        </a:spcAft>
                      </a:pPr>
                      <a:r>
                        <a:rPr lang="fr-FR" sz="1100">
                          <a:latin typeface="Calibri"/>
                          <a:ea typeface="Times New Roman"/>
                          <a:cs typeface="Times New Roman"/>
                        </a:rPr>
                        <a:t>1653 m²</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697">
                <a:tc gridSpan="2">
                  <a:txBody>
                    <a:bodyPr/>
                    <a:lstStyle/>
                    <a:p>
                      <a:pPr algn="ctr">
                        <a:spcBef>
                          <a:spcPts val="300"/>
                        </a:spcBef>
                        <a:spcAft>
                          <a:spcPts val="300"/>
                        </a:spcAft>
                      </a:pPr>
                      <a:r>
                        <a:rPr lang="fr-FR" sz="1100">
                          <a:latin typeface="Calibri"/>
                          <a:ea typeface="Times New Roman"/>
                          <a:cs typeface="Times New Roman"/>
                        </a:rPr>
                        <a:t>Nombre de niveau</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hMerge="1">
                  <a:txBody>
                    <a:bodyPr/>
                    <a:lstStyle/>
                    <a:p>
                      <a:endParaRPr lang="fr-FR"/>
                    </a:p>
                  </a:txBody>
                  <a:tcPr/>
                </a:tc>
                <a:tc>
                  <a:txBody>
                    <a:bodyPr/>
                    <a:lstStyle/>
                    <a:p>
                      <a:pPr algn="ctr">
                        <a:spcBef>
                          <a:spcPts val="300"/>
                        </a:spcBef>
                        <a:spcAft>
                          <a:spcPts val="300"/>
                        </a:spcAft>
                      </a:pPr>
                      <a:r>
                        <a:rPr lang="fr-FR" sz="1100">
                          <a:latin typeface="Calibri"/>
                          <a:ea typeface="Times New Roman"/>
                          <a:cs typeface="Times New Roman"/>
                        </a:rPr>
                        <a:t>7 (R+6)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697">
                <a:tc gridSpan="2">
                  <a:txBody>
                    <a:bodyPr/>
                    <a:lstStyle/>
                    <a:p>
                      <a:pPr algn="ctr">
                        <a:spcBef>
                          <a:spcPts val="300"/>
                        </a:spcBef>
                        <a:spcAft>
                          <a:spcPts val="300"/>
                        </a:spcAft>
                      </a:pPr>
                      <a:r>
                        <a:rPr lang="fr-FR" sz="1100">
                          <a:latin typeface="Calibri"/>
                          <a:ea typeface="Times New Roman"/>
                          <a:cs typeface="Times New Roman"/>
                        </a:rPr>
                        <a:t>Typologie des appartements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hMerge="1">
                  <a:txBody>
                    <a:bodyPr/>
                    <a:lstStyle/>
                    <a:p>
                      <a:endParaRPr lang="fr-FR"/>
                    </a:p>
                  </a:txBody>
                  <a:tcPr/>
                </a:tc>
                <a:tc>
                  <a:txBody>
                    <a:bodyPr/>
                    <a:lstStyle/>
                    <a:p>
                      <a:pPr algn="ctr">
                        <a:spcBef>
                          <a:spcPts val="300"/>
                        </a:spcBef>
                        <a:spcAft>
                          <a:spcPts val="300"/>
                        </a:spcAft>
                      </a:pPr>
                      <a:r>
                        <a:rPr lang="fr-FR" sz="1100">
                          <a:latin typeface="Calibri"/>
                          <a:ea typeface="Times New Roman"/>
                          <a:cs typeface="Times New Roman"/>
                        </a:rPr>
                        <a:t>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697">
                <a:tc gridSpan="2">
                  <a:txBody>
                    <a:bodyPr/>
                    <a:lstStyle/>
                    <a:p>
                      <a:pPr algn="ctr">
                        <a:spcBef>
                          <a:spcPts val="300"/>
                        </a:spcBef>
                        <a:spcAft>
                          <a:spcPts val="300"/>
                        </a:spcAft>
                      </a:pPr>
                      <a:r>
                        <a:rPr lang="fr-FR" sz="1100">
                          <a:latin typeface="Calibri"/>
                          <a:ea typeface="Times New Roman"/>
                          <a:cs typeface="Times New Roman"/>
                        </a:rPr>
                        <a:t>Surface de déperdition totale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hMerge="1">
                  <a:txBody>
                    <a:bodyPr/>
                    <a:lstStyle/>
                    <a:p>
                      <a:endParaRPr lang="fr-FR"/>
                    </a:p>
                  </a:txBody>
                  <a:tcPr/>
                </a:tc>
                <a:tc>
                  <a:txBody>
                    <a:bodyPr/>
                    <a:lstStyle/>
                    <a:p>
                      <a:pPr algn="ctr">
                        <a:spcBef>
                          <a:spcPts val="300"/>
                        </a:spcBef>
                        <a:spcAft>
                          <a:spcPts val="300"/>
                        </a:spcAft>
                      </a:pPr>
                      <a:r>
                        <a:rPr lang="fr-FR" sz="1100">
                          <a:latin typeface="Calibri"/>
                          <a:ea typeface="Times New Roman"/>
                          <a:cs typeface="Times New Roman"/>
                        </a:rPr>
                        <a:t>1736 m²</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697">
                <a:tc gridSpan="2">
                  <a:txBody>
                    <a:bodyPr/>
                    <a:lstStyle/>
                    <a:p>
                      <a:pPr algn="ctr">
                        <a:spcBef>
                          <a:spcPts val="300"/>
                        </a:spcBef>
                        <a:spcAft>
                          <a:spcPts val="300"/>
                        </a:spcAft>
                      </a:pPr>
                      <a:r>
                        <a:rPr lang="fr-FR" sz="1100">
                          <a:latin typeface="Calibri"/>
                          <a:ea typeface="Times New Roman"/>
                          <a:cs typeface="Times New Roman"/>
                        </a:rPr>
                        <a:t>Surface vitrée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hMerge="1">
                  <a:txBody>
                    <a:bodyPr/>
                    <a:lstStyle/>
                    <a:p>
                      <a:endParaRPr lang="fr-FR"/>
                    </a:p>
                  </a:txBody>
                  <a:tcPr/>
                </a:tc>
                <a:tc>
                  <a:txBody>
                    <a:bodyPr/>
                    <a:lstStyle/>
                    <a:p>
                      <a:pPr algn="ctr">
                        <a:spcBef>
                          <a:spcPts val="300"/>
                        </a:spcBef>
                        <a:spcAft>
                          <a:spcPts val="300"/>
                        </a:spcAft>
                      </a:pPr>
                      <a:r>
                        <a:rPr lang="fr-FR" sz="1100">
                          <a:latin typeface="Calibri"/>
                          <a:ea typeface="Times New Roman"/>
                          <a:cs typeface="Times New Roman"/>
                        </a:rPr>
                        <a:t>275 m²</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697">
                <a:tc gridSpan="2">
                  <a:txBody>
                    <a:bodyPr/>
                    <a:lstStyle/>
                    <a:p>
                      <a:pPr algn="ctr">
                        <a:spcBef>
                          <a:spcPts val="300"/>
                        </a:spcBef>
                        <a:spcAft>
                          <a:spcPts val="300"/>
                        </a:spcAft>
                      </a:pPr>
                      <a:r>
                        <a:rPr lang="fr-FR" sz="1100">
                          <a:latin typeface="Calibri"/>
                          <a:ea typeface="Times New Roman"/>
                          <a:cs typeface="Times New Roman"/>
                        </a:rPr>
                        <a:t>Taux de surface totale de baies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hMerge="1">
                  <a:txBody>
                    <a:bodyPr/>
                    <a:lstStyle/>
                    <a:p>
                      <a:endParaRPr lang="fr-FR"/>
                    </a:p>
                  </a:txBody>
                  <a:tcPr/>
                </a:tc>
                <a:tc>
                  <a:txBody>
                    <a:bodyPr/>
                    <a:lstStyle/>
                    <a:p>
                      <a:pPr algn="ctr">
                        <a:spcBef>
                          <a:spcPts val="300"/>
                        </a:spcBef>
                        <a:spcAft>
                          <a:spcPts val="300"/>
                        </a:spcAft>
                      </a:pPr>
                      <a:r>
                        <a:rPr lang="fr-FR" sz="1100">
                          <a:latin typeface="Calibri"/>
                          <a:ea typeface="Times New Roman"/>
                          <a:cs typeface="Times New Roman"/>
                        </a:rPr>
                        <a:t>23.4%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697">
                <a:tc rowSpan="4">
                  <a:txBody>
                    <a:bodyPr/>
                    <a:lstStyle/>
                    <a:p>
                      <a:pPr algn="ctr">
                        <a:spcBef>
                          <a:spcPts val="300"/>
                        </a:spcBef>
                        <a:spcAft>
                          <a:spcPts val="300"/>
                        </a:spcAft>
                      </a:pPr>
                      <a:r>
                        <a:rPr lang="fr-FR" sz="1100">
                          <a:latin typeface="Calibri"/>
                          <a:ea typeface="Times New Roman"/>
                          <a:cs typeface="Times New Roman"/>
                        </a:rPr>
                        <a:t>Répartition des surfaces vitrées selon leur orientation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Bef>
                          <a:spcPts val="300"/>
                        </a:spcBef>
                        <a:spcAft>
                          <a:spcPts val="300"/>
                        </a:spcAft>
                      </a:pPr>
                      <a:r>
                        <a:rPr lang="fr-FR" sz="1100">
                          <a:latin typeface="Calibri"/>
                          <a:ea typeface="Times New Roman"/>
                          <a:cs typeface="Times New Roman"/>
                        </a:rPr>
                        <a:t>Nord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spcBef>
                          <a:spcPts val="300"/>
                        </a:spcBef>
                        <a:spcAft>
                          <a:spcPts val="300"/>
                        </a:spcAft>
                      </a:pPr>
                      <a:r>
                        <a:rPr lang="fr-FR" sz="1100">
                          <a:latin typeface="Calibri"/>
                          <a:ea typeface="Times New Roman"/>
                          <a:cs typeface="Times New Roman"/>
                        </a:rPr>
                        <a:t>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697">
                <a:tc vMerge="1">
                  <a:txBody>
                    <a:bodyPr/>
                    <a:lstStyle/>
                    <a:p>
                      <a:endParaRPr lang="fr-FR"/>
                    </a:p>
                  </a:txBody>
                  <a:tcPr/>
                </a:tc>
                <a:tc>
                  <a:txBody>
                    <a:bodyPr/>
                    <a:lstStyle/>
                    <a:p>
                      <a:pPr algn="ctr">
                        <a:spcBef>
                          <a:spcPts val="300"/>
                        </a:spcBef>
                        <a:spcAft>
                          <a:spcPts val="300"/>
                        </a:spcAft>
                      </a:pPr>
                      <a:r>
                        <a:rPr lang="fr-FR" sz="1100">
                          <a:latin typeface="Calibri"/>
                          <a:ea typeface="Times New Roman"/>
                          <a:cs typeface="Times New Roman"/>
                        </a:rPr>
                        <a:t>Est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spcBef>
                          <a:spcPts val="300"/>
                        </a:spcBef>
                        <a:spcAft>
                          <a:spcPts val="300"/>
                        </a:spcAft>
                      </a:pPr>
                      <a:r>
                        <a:rPr lang="fr-FR" sz="1100">
                          <a:latin typeface="Calibri"/>
                          <a:ea typeface="Times New Roman"/>
                          <a:cs typeface="Times New Roman"/>
                        </a:rPr>
                        <a:t>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697">
                <a:tc vMerge="1">
                  <a:txBody>
                    <a:bodyPr/>
                    <a:lstStyle/>
                    <a:p>
                      <a:endParaRPr lang="fr-FR"/>
                    </a:p>
                  </a:txBody>
                  <a:tcPr/>
                </a:tc>
                <a:tc>
                  <a:txBody>
                    <a:bodyPr/>
                    <a:lstStyle/>
                    <a:p>
                      <a:pPr algn="ctr">
                        <a:spcBef>
                          <a:spcPts val="300"/>
                        </a:spcBef>
                        <a:spcAft>
                          <a:spcPts val="300"/>
                        </a:spcAft>
                      </a:pPr>
                      <a:r>
                        <a:rPr lang="fr-FR" sz="1100">
                          <a:latin typeface="Calibri"/>
                          <a:ea typeface="Times New Roman"/>
                          <a:cs typeface="Times New Roman"/>
                        </a:rPr>
                        <a:t>Sud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spcBef>
                          <a:spcPts val="300"/>
                        </a:spcBef>
                        <a:spcAft>
                          <a:spcPts val="300"/>
                        </a:spcAft>
                      </a:pPr>
                      <a:r>
                        <a:rPr lang="fr-FR" sz="1100">
                          <a:latin typeface="Calibri"/>
                          <a:ea typeface="Times New Roman"/>
                          <a:cs typeface="Times New Roman"/>
                        </a:rPr>
                        <a:t>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697">
                <a:tc vMerge="1">
                  <a:txBody>
                    <a:bodyPr/>
                    <a:lstStyle/>
                    <a:p>
                      <a:endParaRPr lang="fr-FR"/>
                    </a:p>
                  </a:txBody>
                  <a:tcPr/>
                </a:tc>
                <a:tc>
                  <a:txBody>
                    <a:bodyPr/>
                    <a:lstStyle/>
                    <a:p>
                      <a:pPr algn="ctr">
                        <a:spcBef>
                          <a:spcPts val="300"/>
                        </a:spcBef>
                        <a:spcAft>
                          <a:spcPts val="300"/>
                        </a:spcAft>
                      </a:pPr>
                      <a:r>
                        <a:rPr lang="fr-FR" sz="1100">
                          <a:latin typeface="Calibri"/>
                          <a:ea typeface="Times New Roman"/>
                          <a:cs typeface="Times New Roman"/>
                        </a:rPr>
                        <a:t>Ouest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spcBef>
                          <a:spcPts val="300"/>
                        </a:spcBef>
                        <a:spcAft>
                          <a:spcPts val="300"/>
                        </a:spcAft>
                      </a:pPr>
                      <a:r>
                        <a:rPr lang="fr-FR" sz="1100">
                          <a:latin typeface="Calibri"/>
                          <a:ea typeface="Times New Roman"/>
                          <a:cs typeface="Times New Roman"/>
                        </a:rPr>
                        <a:t>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1983">
                <a:tc gridSpan="2">
                  <a:txBody>
                    <a:bodyPr/>
                    <a:lstStyle/>
                    <a:p>
                      <a:pPr algn="ctr">
                        <a:spcBef>
                          <a:spcPts val="300"/>
                        </a:spcBef>
                        <a:spcAft>
                          <a:spcPts val="300"/>
                        </a:spcAft>
                      </a:pPr>
                      <a:r>
                        <a:rPr lang="fr-FR" sz="1100" dirty="0">
                          <a:latin typeface="Calibri"/>
                          <a:ea typeface="Times New Roman"/>
                          <a:cs typeface="Times New Roman"/>
                        </a:rPr>
                        <a:t>Perméabilité à l’air (m</a:t>
                      </a:r>
                      <a:r>
                        <a:rPr lang="fr-FR" sz="1100" baseline="30000" dirty="0">
                          <a:latin typeface="Calibri"/>
                          <a:ea typeface="Times New Roman"/>
                          <a:cs typeface="Times New Roman"/>
                        </a:rPr>
                        <a:t>3</a:t>
                      </a:r>
                      <a:r>
                        <a:rPr lang="fr-FR" sz="1100" dirty="0">
                          <a:latin typeface="Calibri"/>
                          <a:ea typeface="Times New Roman"/>
                          <a:cs typeface="Times New Roman"/>
                        </a:rPr>
                        <a:t>/h.m</a:t>
                      </a:r>
                      <a:r>
                        <a:rPr lang="fr-FR" sz="1100" baseline="30000" dirty="0">
                          <a:latin typeface="Calibri"/>
                          <a:ea typeface="Times New Roman"/>
                          <a:cs typeface="Times New Roman"/>
                        </a:rPr>
                        <a:t>2</a:t>
                      </a:r>
                      <a:r>
                        <a:rPr lang="fr-FR" sz="1100" dirty="0">
                          <a:latin typeface="Calibri"/>
                          <a:ea typeface="Times New Roman"/>
                          <a:cs typeface="Times New Roman"/>
                        </a:rPr>
                        <a:t>) sous 4 Pa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hMerge="1">
                  <a:txBody>
                    <a:bodyPr/>
                    <a:lstStyle/>
                    <a:p>
                      <a:endParaRPr lang="fr-FR"/>
                    </a:p>
                  </a:txBody>
                  <a:tcPr/>
                </a:tc>
                <a:tc>
                  <a:txBody>
                    <a:bodyPr/>
                    <a:lstStyle/>
                    <a:p>
                      <a:pPr algn="ctr">
                        <a:spcBef>
                          <a:spcPts val="300"/>
                        </a:spcBef>
                        <a:spcAft>
                          <a:spcPts val="300"/>
                        </a:spcAft>
                      </a:pPr>
                      <a:r>
                        <a:rPr lang="fr-FR" sz="1100" dirty="0">
                          <a:latin typeface="Calibri"/>
                          <a:ea typeface="Times New Roman"/>
                          <a:cs typeface="Times New Roman"/>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5" name="Image 4"/>
          <p:cNvPicPr/>
          <p:nvPr/>
        </p:nvPicPr>
        <p:blipFill>
          <a:blip r:embed="rId2" cstate="print">
            <a:lum contrast="20000"/>
          </a:blip>
          <a:srcRect l="42287" t="24463" r="23225" b="12061"/>
          <a:stretch>
            <a:fillRect/>
          </a:stretch>
        </p:blipFill>
        <p:spPr bwMode="auto">
          <a:xfrm>
            <a:off x="179512" y="188640"/>
            <a:ext cx="2428875" cy="2514600"/>
          </a:xfrm>
          <a:prstGeom prst="rect">
            <a:avLst/>
          </a:prstGeom>
          <a:noFill/>
          <a:ln w="9525">
            <a:noFill/>
            <a:miter lim="800000"/>
            <a:headEnd/>
            <a:tailEnd/>
          </a:ln>
        </p:spPr>
      </p:pic>
      <p:pic>
        <p:nvPicPr>
          <p:cNvPr id="1026" name="Image 13"/>
          <p:cNvPicPr>
            <a:picLocks noChangeAspect="1" noChangeArrowheads="1"/>
          </p:cNvPicPr>
          <p:nvPr/>
        </p:nvPicPr>
        <p:blipFill>
          <a:blip r:embed="rId3" cstate="print"/>
          <a:srcRect l="28139" t="22896" r="37653" b="16394"/>
          <a:stretch>
            <a:fillRect/>
          </a:stretch>
        </p:blipFill>
        <p:spPr bwMode="auto">
          <a:xfrm>
            <a:off x="251520" y="2996952"/>
            <a:ext cx="2266950" cy="2266950"/>
          </a:xfrm>
          <a:prstGeom prst="rect">
            <a:avLst/>
          </a:prstGeom>
          <a:noFill/>
        </p:spPr>
      </p:pic>
      <p:sp>
        <p:nvSpPr>
          <p:cNvPr id="8" name="ZoneTexte 7"/>
          <p:cNvSpPr txBox="1"/>
          <p:nvPr/>
        </p:nvSpPr>
        <p:spPr>
          <a:xfrm>
            <a:off x="323528" y="2708920"/>
            <a:ext cx="2376264" cy="400110"/>
          </a:xfrm>
          <a:prstGeom prst="rect">
            <a:avLst/>
          </a:prstGeom>
          <a:solidFill>
            <a:schemeClr val="bg1"/>
          </a:solidFill>
        </p:spPr>
        <p:txBody>
          <a:bodyPr wrap="square" rtlCol="0">
            <a:spAutoFit/>
          </a:bodyPr>
          <a:lstStyle/>
          <a:p>
            <a:pPr algn="ctr"/>
            <a:r>
              <a:rPr lang="fr-FR" sz="2000" dirty="0" smtClean="0">
                <a:latin typeface="+mn-lt"/>
              </a:rPr>
              <a:t>Vue extérieure</a:t>
            </a:r>
            <a:endParaRPr lang="fr-FR" sz="2000" dirty="0">
              <a:latin typeface="+mn-lt"/>
            </a:endParaRPr>
          </a:p>
        </p:txBody>
      </p:sp>
      <p:sp>
        <p:nvSpPr>
          <p:cNvPr id="9" name="ZoneTexte 8"/>
          <p:cNvSpPr txBox="1"/>
          <p:nvPr/>
        </p:nvSpPr>
        <p:spPr>
          <a:xfrm>
            <a:off x="323528" y="5229200"/>
            <a:ext cx="2376264" cy="400110"/>
          </a:xfrm>
          <a:prstGeom prst="rect">
            <a:avLst/>
          </a:prstGeom>
          <a:solidFill>
            <a:schemeClr val="bg1"/>
          </a:solidFill>
        </p:spPr>
        <p:txBody>
          <a:bodyPr wrap="square" rtlCol="0">
            <a:spAutoFit/>
          </a:bodyPr>
          <a:lstStyle/>
          <a:p>
            <a:pPr algn="ctr"/>
            <a:r>
              <a:rPr lang="fr-FR" sz="2000" dirty="0" smtClean="0">
                <a:latin typeface="+mn-lt"/>
              </a:rPr>
              <a:t>Etage courant</a:t>
            </a:r>
            <a:endParaRPr lang="fr-FR" sz="2000" dirty="0">
              <a:latin typeface="+mn-lt"/>
            </a:endParaRPr>
          </a:p>
        </p:txBody>
      </p:sp>
    </p:spTree>
  </p:cSld>
  <p:clrMapOvr>
    <a:masterClrMapping/>
  </p:clrMapOvr>
</p:sld>
</file>

<file path=ppt/theme/theme1.xml><?xml version="1.0" encoding="utf-8"?>
<a:theme xmlns:a="http://schemas.openxmlformats.org/drawingml/2006/main" name="TW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 page suivan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sonnalisé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TW2</Template>
  <TotalTime>6618</TotalTime>
  <Words>1998</Words>
  <Application>Microsoft Office PowerPoint</Application>
  <PresentationFormat>Affichage à l'écran (4:3)</PresentationFormat>
  <Paragraphs>505</Paragraphs>
  <Slides>40</Slides>
  <Notes>4</Notes>
  <HiddenSlides>0</HiddenSlides>
  <MMClips>0</MMClips>
  <ScaleCrop>false</ScaleCrop>
  <HeadingPairs>
    <vt:vector size="6" baseType="variant">
      <vt:variant>
        <vt:lpstr>Thème</vt:lpstr>
      </vt:variant>
      <vt:variant>
        <vt:i4>2</vt:i4>
      </vt:variant>
      <vt:variant>
        <vt:lpstr>Serveurs OLE incorporés</vt:lpstr>
      </vt:variant>
      <vt:variant>
        <vt:i4>1</vt:i4>
      </vt:variant>
      <vt:variant>
        <vt:lpstr>Titres des diapositives</vt:lpstr>
      </vt:variant>
      <vt:variant>
        <vt:i4>40</vt:i4>
      </vt:variant>
    </vt:vector>
  </HeadingPairs>
  <TitlesOfParts>
    <vt:vector size="43" baseType="lpstr">
      <vt:lpstr>TW2</vt:lpstr>
      <vt:lpstr>TE page suivante</vt:lpstr>
      <vt:lpstr>Équation</vt:lpstr>
      <vt:lpstr>Diapositive 1</vt:lpstr>
      <vt:lpstr>Objet de l’étude</vt:lpstr>
      <vt:lpstr>Présentation du futur indicateur</vt:lpstr>
      <vt:lpstr>Description de la Dies</vt:lpstr>
      <vt:lpstr>Description de la Dies</vt:lpstr>
      <vt:lpstr>Description de la Dies</vt:lpstr>
      <vt:lpstr>Exemple d’application</vt:lpstr>
      <vt:lpstr>Exemple d’application</vt:lpstr>
      <vt:lpstr>Bâtiment simulé</vt:lpstr>
      <vt:lpstr>Prestations de base</vt:lpstr>
      <vt:lpstr>Variantes étudiées</vt:lpstr>
      <vt:lpstr>Variantes étudiées</vt:lpstr>
      <vt:lpstr>Diapositive 13</vt:lpstr>
      <vt:lpstr>Résultats</vt:lpstr>
      <vt:lpstr>Influence de l’exposition au bruit sur la Dies</vt:lpstr>
      <vt:lpstr>Influence du Rouv-max sur la Dies</vt:lpstr>
      <vt:lpstr>Diapositive 17</vt:lpstr>
      <vt:lpstr>Diapositive 18</vt:lpstr>
      <vt:lpstr>Diapositive 19</vt:lpstr>
      <vt:lpstr>Diapositive 20</vt:lpstr>
      <vt:lpstr>Diapositive 21</vt:lpstr>
      <vt:lpstr>Diapositive 22</vt:lpstr>
      <vt:lpstr>Influence du système de ventilation sur la Dies</vt:lpstr>
      <vt:lpstr>Influence du système de ventilation sur la Dies</vt:lpstr>
      <vt:lpstr>Influence du type de vitrage sur la Dies</vt:lpstr>
      <vt:lpstr>Influence du type de vitrage sur la Dies</vt:lpstr>
      <vt:lpstr>Diapositive 27</vt:lpstr>
      <vt:lpstr>Influence de l’inertie sur la Dies</vt:lpstr>
      <vt:lpstr>Influence de l’inertie sur la Dies</vt:lpstr>
      <vt:lpstr>Diapositive 30</vt:lpstr>
      <vt:lpstr>Influence de la perméabilité sur la Dies</vt:lpstr>
      <vt:lpstr>Diapositive 32</vt:lpstr>
      <vt:lpstr>Diapositive 33</vt:lpstr>
      <vt:lpstr>Diapositive 34</vt:lpstr>
      <vt:lpstr>Influence de la porosité</vt:lpstr>
      <vt:lpstr>Diapositive 36</vt:lpstr>
      <vt:lpstr>Comparaison avec l’étude de juillet 2012</vt:lpstr>
      <vt:lpstr>Conclusions de l’étude</vt:lpstr>
      <vt:lpstr>Exemple impact des variantes</vt:lpstr>
      <vt:lpstr>Conclusions de l’étude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Hubert Helouis</dc:creator>
  <cp:lastModifiedBy>Hubert Helouis</cp:lastModifiedBy>
  <cp:revision>745</cp:revision>
  <dcterms:created xsi:type="dcterms:W3CDTF">2007-06-25T16:28:37Z</dcterms:created>
  <dcterms:modified xsi:type="dcterms:W3CDTF">2013-11-25T08:11:19Z</dcterms:modified>
</cp:coreProperties>
</file>