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7" r:id="rId1"/>
    <p:sldMasterId id="2147484216" r:id="rId2"/>
  </p:sldMasterIdLst>
  <p:notesMasterIdLst>
    <p:notesMasterId r:id="rId40"/>
  </p:notesMasterIdLst>
  <p:handoutMasterIdLst>
    <p:handoutMasterId r:id="rId41"/>
  </p:handoutMasterIdLst>
  <p:sldIdLst>
    <p:sldId id="256" r:id="rId3"/>
    <p:sldId id="258" r:id="rId4"/>
    <p:sldId id="298" r:id="rId5"/>
    <p:sldId id="286" r:id="rId6"/>
    <p:sldId id="259" r:id="rId7"/>
    <p:sldId id="260" r:id="rId8"/>
    <p:sldId id="261" r:id="rId9"/>
    <p:sldId id="287" r:id="rId10"/>
    <p:sldId id="263" r:id="rId11"/>
    <p:sldId id="265" r:id="rId12"/>
    <p:sldId id="288" r:id="rId13"/>
    <p:sldId id="270" r:id="rId14"/>
    <p:sldId id="271" r:id="rId15"/>
    <p:sldId id="272" r:id="rId16"/>
    <p:sldId id="289" r:id="rId17"/>
    <p:sldId id="267" r:id="rId18"/>
    <p:sldId id="269" r:id="rId19"/>
    <p:sldId id="268" r:id="rId20"/>
    <p:sldId id="292" r:id="rId21"/>
    <p:sldId id="274" r:id="rId22"/>
    <p:sldId id="273" r:id="rId23"/>
    <p:sldId id="276" r:id="rId24"/>
    <p:sldId id="278" r:id="rId25"/>
    <p:sldId id="275" r:id="rId26"/>
    <p:sldId id="277" r:id="rId27"/>
    <p:sldId id="296" r:id="rId28"/>
    <p:sldId id="293" r:id="rId29"/>
    <p:sldId id="279" r:id="rId30"/>
    <p:sldId id="282" r:id="rId31"/>
    <p:sldId id="280" r:id="rId32"/>
    <p:sldId id="299" r:id="rId33"/>
    <p:sldId id="283" r:id="rId34"/>
    <p:sldId id="294" r:id="rId35"/>
    <p:sldId id="281" r:id="rId36"/>
    <p:sldId id="295" r:id="rId37"/>
    <p:sldId id="284" r:id="rId38"/>
    <p:sldId id="297" r:id="rId39"/>
  </p:sldIdLst>
  <p:sldSz cx="9144000" cy="6858000" type="screen4x3"/>
  <p:notesSz cx="7099300" cy="10234613"/>
  <p:defaultTextStyle>
    <a:defPPr>
      <a:defRPr lang="fr-FR"/>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1A9A"/>
    <a:srgbClr val="FFFFFF"/>
    <a:srgbClr val="99CC00"/>
    <a:srgbClr val="CCCCFF"/>
    <a:srgbClr val="CC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1" autoAdjust="0"/>
    <p:restoredTop sz="94550" autoAdjust="0"/>
  </p:normalViewPr>
  <p:slideViewPr>
    <p:cSldViewPr>
      <p:cViewPr>
        <p:scale>
          <a:sx n="80" d="100"/>
          <a:sy n="80" d="100"/>
        </p:scale>
        <p:origin x="-1016" y="-1592"/>
      </p:cViewPr>
      <p:guideLst>
        <p:guide orient="horz" pos="2160"/>
        <p:guide pos="2880"/>
      </p:guideLst>
    </p:cSldViewPr>
  </p:slideViewPr>
  <p:outlineViewPr>
    <p:cViewPr>
      <p:scale>
        <a:sx n="33" d="100"/>
        <a:sy n="33" d="100"/>
      </p:scale>
      <p:origin x="0" y="21888"/>
    </p:cViewPr>
  </p:outlineViewPr>
  <p:notesTextViewPr>
    <p:cViewPr>
      <p:scale>
        <a:sx n="100" d="100"/>
        <a:sy n="100" d="100"/>
      </p:scale>
      <p:origin x="0" y="0"/>
    </p:cViewPr>
  </p:notesTextViewPr>
  <p:sorterViewPr>
    <p:cViewPr>
      <p:scale>
        <a:sx n="64" d="100"/>
        <a:sy n="64" d="100"/>
      </p:scale>
      <p:origin x="0" y="744"/>
    </p:cViewPr>
  </p:sorterViewPr>
  <p:notesViewPr>
    <p:cSldViewPr>
      <p:cViewPr varScale="1">
        <p:scale>
          <a:sx n="62" d="100"/>
          <a:sy n="62" d="100"/>
        </p:scale>
        <p:origin x="-2874" y="-7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wrap="square" lIns="94768" tIns="47384" rIns="94768" bIns="47384" numCol="1" anchor="t" anchorCtr="0" compatLnSpc="1">
            <a:prstTxWarp prst="textNoShape">
              <a:avLst/>
            </a:prstTxWarp>
          </a:bodyPr>
          <a:lstStyle>
            <a:lvl1pPr>
              <a:defRPr sz="1200"/>
            </a:lvl1pPr>
          </a:lstStyle>
          <a:p>
            <a:endParaRPr lang="fr-FR"/>
          </a:p>
        </p:txBody>
      </p:sp>
      <p:sp>
        <p:nvSpPr>
          <p:cNvPr id="3" name="Espace réservé de la date 2"/>
          <p:cNvSpPr>
            <a:spLocks noGrp="1"/>
          </p:cNvSpPr>
          <p:nvPr>
            <p:ph type="dt" sz="quarter" idx="1"/>
          </p:nvPr>
        </p:nvSpPr>
        <p:spPr>
          <a:xfrm>
            <a:off x="4021138" y="0"/>
            <a:ext cx="3076575" cy="512763"/>
          </a:xfrm>
          <a:prstGeom prst="rect">
            <a:avLst/>
          </a:prstGeom>
        </p:spPr>
        <p:txBody>
          <a:bodyPr vert="horz" wrap="square" lIns="94768" tIns="47384" rIns="94768" bIns="47384" numCol="1" anchor="t" anchorCtr="0" compatLnSpc="1">
            <a:prstTxWarp prst="textNoShape">
              <a:avLst/>
            </a:prstTxWarp>
          </a:bodyPr>
          <a:lstStyle>
            <a:lvl1pPr algn="r">
              <a:defRPr sz="1200"/>
            </a:lvl1pPr>
          </a:lstStyle>
          <a:p>
            <a:fld id="{BC18C4D7-7764-704B-A761-E64DDDEBA336}" type="datetimeFigureOut">
              <a:rPr lang="fr-FR"/>
              <a:pPr/>
              <a:t>08/01/13</a:t>
            </a:fld>
            <a:endParaRPr lang="fr-FR"/>
          </a:p>
        </p:txBody>
      </p:sp>
      <p:sp>
        <p:nvSpPr>
          <p:cNvPr id="4" name="Espace réservé du pied de page 3"/>
          <p:cNvSpPr>
            <a:spLocks noGrp="1"/>
          </p:cNvSpPr>
          <p:nvPr>
            <p:ph type="ftr" sz="quarter" idx="2"/>
          </p:nvPr>
        </p:nvSpPr>
        <p:spPr>
          <a:xfrm>
            <a:off x="0" y="9720263"/>
            <a:ext cx="3076575" cy="512762"/>
          </a:xfrm>
          <a:prstGeom prst="rect">
            <a:avLst/>
          </a:prstGeom>
        </p:spPr>
        <p:txBody>
          <a:bodyPr vert="horz" wrap="square" lIns="94768" tIns="47384" rIns="94768" bIns="47384" numCol="1" anchor="b" anchorCtr="0" compatLnSpc="1">
            <a:prstTxWarp prst="textNoShape">
              <a:avLst/>
            </a:prstTxWarp>
          </a:bodyPr>
          <a:lstStyle>
            <a:lvl1pPr>
              <a:defRPr sz="1200"/>
            </a:lvl1pPr>
          </a:lstStyle>
          <a:p>
            <a:endParaRPr lang="fr-FR"/>
          </a:p>
        </p:txBody>
      </p:sp>
      <p:sp>
        <p:nvSpPr>
          <p:cNvPr id="5" name="Espace réservé du numéro de diapositive 4"/>
          <p:cNvSpPr>
            <a:spLocks noGrp="1"/>
          </p:cNvSpPr>
          <p:nvPr>
            <p:ph type="sldNum" sz="quarter" idx="3"/>
          </p:nvPr>
        </p:nvSpPr>
        <p:spPr>
          <a:xfrm>
            <a:off x="4021138" y="9720263"/>
            <a:ext cx="3076575" cy="512762"/>
          </a:xfrm>
          <a:prstGeom prst="rect">
            <a:avLst/>
          </a:prstGeom>
        </p:spPr>
        <p:txBody>
          <a:bodyPr vert="horz" wrap="square" lIns="94768" tIns="47384" rIns="94768" bIns="47384" numCol="1" anchor="b" anchorCtr="0" compatLnSpc="1">
            <a:prstTxWarp prst="textNoShape">
              <a:avLst/>
            </a:prstTxWarp>
          </a:bodyPr>
          <a:lstStyle>
            <a:lvl1pPr algn="r">
              <a:defRPr sz="1200"/>
            </a:lvl1pPr>
          </a:lstStyle>
          <a:p>
            <a:fld id="{312AD382-F700-AC4C-BBAB-6E52FE8F591E}" type="slidenum">
              <a:rPr lang="fr-FR"/>
              <a:pPr/>
              <a:t>‹#›</a:t>
            </a:fld>
            <a:endParaRPr lang="fr-FR"/>
          </a:p>
        </p:txBody>
      </p:sp>
    </p:spTree>
    <p:extLst>
      <p:ext uri="{BB962C8B-B14F-4D97-AF65-F5344CB8AC3E}">
        <p14:creationId xmlns:p14="http://schemas.microsoft.com/office/powerpoint/2010/main" val="295208459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wrap="square" lIns="94768" tIns="47384" rIns="94768" bIns="47384" numCol="1" anchor="t" anchorCtr="0" compatLnSpc="1">
            <a:prstTxWarp prst="textNoShape">
              <a:avLst/>
            </a:prstTxWarp>
          </a:bodyPr>
          <a:lstStyle>
            <a:lvl1pPr>
              <a:defRPr sz="1200"/>
            </a:lvl1pPr>
          </a:lstStyle>
          <a:p>
            <a:endParaRPr lang="fr-FR"/>
          </a:p>
        </p:txBody>
      </p:sp>
      <p:sp>
        <p:nvSpPr>
          <p:cNvPr id="3" name="Espace réservé de la date 2"/>
          <p:cNvSpPr>
            <a:spLocks noGrp="1"/>
          </p:cNvSpPr>
          <p:nvPr>
            <p:ph type="dt" idx="1"/>
          </p:nvPr>
        </p:nvSpPr>
        <p:spPr>
          <a:xfrm>
            <a:off x="4021138" y="0"/>
            <a:ext cx="3076575" cy="512763"/>
          </a:xfrm>
          <a:prstGeom prst="rect">
            <a:avLst/>
          </a:prstGeom>
        </p:spPr>
        <p:txBody>
          <a:bodyPr vert="horz" wrap="square" lIns="94768" tIns="47384" rIns="94768" bIns="47384" numCol="1" anchor="t" anchorCtr="0" compatLnSpc="1">
            <a:prstTxWarp prst="textNoShape">
              <a:avLst/>
            </a:prstTxWarp>
          </a:bodyPr>
          <a:lstStyle>
            <a:lvl1pPr algn="r">
              <a:defRPr sz="1200"/>
            </a:lvl1pPr>
          </a:lstStyle>
          <a:p>
            <a:fld id="{57F7A72F-AB48-284C-9558-3D99C90570E0}" type="datetimeFigureOut">
              <a:rPr lang="fr-FR"/>
              <a:pPr/>
              <a:t>08/01/13</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pPr lvl="0"/>
            <a:endParaRPr lang="fr-FR" noProof="0" dirty="0" smtClean="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wrap="square" lIns="94768" tIns="47384" rIns="94768" bIns="47384" numCol="1" anchor="t" anchorCtr="0" compatLnSpc="1">
            <a:prstTxWarp prst="textNoShape">
              <a:avLst/>
            </a:prstTxWarp>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0263"/>
            <a:ext cx="3076575" cy="512762"/>
          </a:xfrm>
          <a:prstGeom prst="rect">
            <a:avLst/>
          </a:prstGeom>
        </p:spPr>
        <p:txBody>
          <a:bodyPr vert="horz" wrap="square" lIns="94768" tIns="47384" rIns="94768" bIns="47384" numCol="1" anchor="b" anchorCtr="0" compatLnSpc="1">
            <a:prstTxWarp prst="textNoShape">
              <a:avLst/>
            </a:prstTxWarp>
          </a:bodyPr>
          <a:lstStyle>
            <a:lvl1pPr>
              <a:defRPr sz="1200"/>
            </a:lvl1pPr>
          </a:lstStyle>
          <a:p>
            <a:endParaRPr lang="fr-FR"/>
          </a:p>
        </p:txBody>
      </p:sp>
      <p:sp>
        <p:nvSpPr>
          <p:cNvPr id="7" name="Espace réservé du numéro de diapositive 6"/>
          <p:cNvSpPr>
            <a:spLocks noGrp="1"/>
          </p:cNvSpPr>
          <p:nvPr>
            <p:ph type="sldNum" sz="quarter" idx="5"/>
          </p:nvPr>
        </p:nvSpPr>
        <p:spPr>
          <a:xfrm>
            <a:off x="4021138" y="9720263"/>
            <a:ext cx="3076575" cy="512762"/>
          </a:xfrm>
          <a:prstGeom prst="rect">
            <a:avLst/>
          </a:prstGeom>
        </p:spPr>
        <p:txBody>
          <a:bodyPr vert="horz" wrap="square" lIns="94768" tIns="47384" rIns="94768" bIns="47384" numCol="1" anchor="b" anchorCtr="0" compatLnSpc="1">
            <a:prstTxWarp prst="textNoShape">
              <a:avLst/>
            </a:prstTxWarp>
          </a:bodyPr>
          <a:lstStyle>
            <a:lvl1pPr algn="r">
              <a:defRPr sz="1200"/>
            </a:lvl1pPr>
          </a:lstStyle>
          <a:p>
            <a:fld id="{BAC03CBB-A784-9A48-B05B-A668D465489E}" type="slidenum">
              <a:rPr lang="fr-FR"/>
              <a:pPr/>
              <a:t>‹#›</a:t>
            </a:fld>
            <a:endParaRPr lang="fr-FR"/>
          </a:p>
        </p:txBody>
      </p:sp>
    </p:spTree>
    <p:extLst>
      <p:ext uri="{BB962C8B-B14F-4D97-AF65-F5344CB8AC3E}">
        <p14:creationId xmlns:p14="http://schemas.microsoft.com/office/powerpoint/2010/main" val="3791812404"/>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
        <p:nvSpPr>
          <p:cNvPr id="41988" name="Espace réservé de la date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F6C726A-A906-794B-BFB5-80403152288D}" type="datetime1">
              <a:rPr lang="fr-FR" sz="1200"/>
              <a:pPr eaLnBrk="1" hangingPunct="1"/>
              <a:t>08/01/13</a:t>
            </a:fld>
            <a:endParaRPr lang="fr-F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51204"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48A8C1A-3453-D04D-A376-9CEE4B4E43AF}" type="datetime1">
              <a:rPr lang="fr-FR" sz="1200"/>
              <a:pPr eaLnBrk="1" hangingPunct="1"/>
              <a:t>08/01/13</a:t>
            </a:fld>
            <a:endParaRPr lang="fr-F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52228"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59E6B9F-955A-2840-A44A-60DA89AC983F}" type="datetime1">
              <a:rPr lang="fr-FR" sz="1200"/>
              <a:pPr eaLnBrk="1" hangingPunct="1"/>
              <a:t>08/01/13</a:t>
            </a:fld>
            <a:endParaRPr lang="fr-F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53252"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166F386-08EB-E745-A490-80C851C74FCF}" type="datetime1">
              <a:rPr lang="fr-FR" sz="1200"/>
              <a:pPr eaLnBrk="1" hangingPunct="1"/>
              <a:t>08/01/13</a:t>
            </a:fld>
            <a:endParaRPr lang="fr-F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54276"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8BA1E25-6B51-884F-A81E-387A3C39E99E}" type="datetime1">
              <a:rPr lang="fr-FR" sz="1200"/>
              <a:pPr eaLnBrk="1" hangingPunct="1"/>
              <a:t>08/01/13</a:t>
            </a:fld>
            <a:endParaRPr lang="fr-F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55300"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0B43FA8-A153-3C4E-AA0C-6C2CD380D6EC}" type="datetime1">
              <a:rPr lang="fr-FR" sz="1200"/>
              <a:pPr eaLnBrk="1" hangingPunct="1"/>
              <a:t>08/01/13</a:t>
            </a:fld>
            <a:endParaRPr lang="fr-F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56324"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A2AD12C-E698-A24A-8FE4-3FB1C5472B8F}" type="datetime1">
              <a:rPr lang="fr-FR" sz="1200"/>
              <a:pPr eaLnBrk="1" hangingPunct="1"/>
              <a:t>08/01/13</a:t>
            </a:fld>
            <a:endParaRPr lang="fr-F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57348"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213DED7-E30E-984B-BB67-5F27D80547BE}" type="datetime1">
              <a:rPr lang="fr-FR" sz="1200"/>
              <a:pPr eaLnBrk="1" hangingPunct="1"/>
              <a:t>08/01/13</a:t>
            </a:fld>
            <a:endParaRPr lang="fr-F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58372"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BCB8C5E-E086-1748-BC89-4ABE8B34EC77}" type="datetime1">
              <a:rPr lang="fr-FR" sz="1200"/>
              <a:pPr eaLnBrk="1" hangingPunct="1"/>
              <a:t>08/01/13</a:t>
            </a:fld>
            <a:endParaRPr lang="fr-F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59396"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C7F4E56-CD92-9D4F-91A2-2484D070612B}" type="datetime1">
              <a:rPr lang="fr-FR" sz="1200"/>
              <a:pPr eaLnBrk="1" hangingPunct="1"/>
              <a:t>08/01/13</a:t>
            </a:fld>
            <a:endParaRPr lang="fr-F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60420"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591DAF4-3EF7-FE49-8991-3E7297683F99}" type="datetime1">
              <a:rPr lang="fr-FR" sz="1200"/>
              <a:pPr eaLnBrk="1" hangingPunct="1"/>
              <a:t>08/01/13</a:t>
            </a:fld>
            <a:endParaRPr 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43012"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5F88A3-F33F-CD4B-BC08-ED70F97B2848}" type="datetime1">
              <a:rPr lang="fr-FR" sz="1200"/>
              <a:pPr eaLnBrk="1" hangingPunct="1"/>
              <a:t>08/01/13</a:t>
            </a:fld>
            <a:endParaRPr lang="fr-F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61444"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75CCE89-16C0-EB4B-A4E3-135B3D050FFA}" type="datetime1">
              <a:rPr lang="fr-FR" sz="1200"/>
              <a:pPr eaLnBrk="1" hangingPunct="1"/>
              <a:t>08/01/13</a:t>
            </a:fld>
            <a:endParaRPr lang="fr-F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62468"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5188780-5222-5F4B-B356-69128F231CFA}" type="datetime1">
              <a:rPr lang="fr-FR" sz="1200"/>
              <a:pPr eaLnBrk="1" hangingPunct="1"/>
              <a:t>08/01/13</a:t>
            </a:fld>
            <a:endParaRPr lang="fr-F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63492"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4B880DA-A5C3-6B43-B700-DFB61D028D9D}" type="datetime1">
              <a:rPr lang="fr-FR" sz="1200"/>
              <a:pPr eaLnBrk="1" hangingPunct="1"/>
              <a:t>08/01/13</a:t>
            </a:fld>
            <a:endParaRPr lang="fr-F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64516"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670AF3-6C48-F540-9F20-1EE35ACBC61D}" type="datetime1">
              <a:rPr lang="fr-FR" sz="1200"/>
              <a:pPr eaLnBrk="1" hangingPunct="1"/>
              <a:t>08/01/13</a:t>
            </a:fld>
            <a:endParaRPr lang="fr-F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67588"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CE59E66-0D4A-154D-A7B9-D12B0FF2D15E}" type="datetime1">
              <a:rPr lang="fr-FR" sz="1200"/>
              <a:pPr eaLnBrk="1" hangingPunct="1"/>
              <a:t>08/01/13</a:t>
            </a:fld>
            <a:endParaRPr lang="fr-F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68612"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738CF85-7D6D-C541-8A29-66415CB06503}" type="datetime1">
              <a:rPr lang="fr-FR" sz="1200"/>
              <a:pPr eaLnBrk="1" hangingPunct="1"/>
              <a:t>08/01/13</a:t>
            </a:fld>
            <a:endParaRPr lang="fr-F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69636"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E06F3B3-9082-2143-B978-DA27890636B7}" type="datetime1">
              <a:rPr lang="fr-FR" sz="1200"/>
              <a:pPr eaLnBrk="1" hangingPunct="1"/>
              <a:t>08/01/13</a:t>
            </a:fld>
            <a:endParaRPr lang="fr-F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70660"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973C41C-9AE4-D143-AF2A-7C54A7501E7C}" type="datetime1">
              <a:rPr lang="fr-FR" sz="1200"/>
              <a:pPr eaLnBrk="1" hangingPunct="1"/>
              <a:t>08/01/13</a:t>
            </a:fld>
            <a:endParaRPr lang="fr-F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71684"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EE66A8C-59D4-7C4B-B385-0A71D72D8D82}" type="datetime1">
              <a:rPr lang="fr-FR" sz="1200"/>
              <a:pPr eaLnBrk="1" hangingPunct="1"/>
              <a:t>08/01/13</a:t>
            </a:fld>
            <a:endParaRPr lang="fr-F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72708"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9574A92-FA53-CC43-B024-7BDF7254ED4B}" type="datetime1">
              <a:rPr lang="fr-FR" sz="1200"/>
              <a:pPr eaLnBrk="1" hangingPunct="1"/>
              <a:t>08/01/13</a:t>
            </a:fld>
            <a:endParaRPr lang="fr-F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44036"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BF2521-1D1E-0544-9F7F-96A9E8DB1571}" type="datetime1">
              <a:rPr lang="fr-FR" sz="1200"/>
              <a:pPr eaLnBrk="1" hangingPunct="1"/>
              <a:t>08/01/13</a:t>
            </a:fld>
            <a:endParaRPr lang="fr-F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73732"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C731FE9-9DEE-1746-885B-012F93E9C7A7}" type="datetime1">
              <a:rPr lang="fr-FR" sz="1200"/>
              <a:pPr eaLnBrk="1" hangingPunct="1"/>
              <a:t>08/01/13</a:t>
            </a:fld>
            <a:endParaRPr lang="fr-F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74756"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3B7B626-3D8E-7441-9B36-78478A15ED9A}" type="datetime1">
              <a:rPr lang="fr-FR" sz="1200"/>
              <a:pPr eaLnBrk="1" hangingPunct="1"/>
              <a:t>08/01/13</a:t>
            </a:fld>
            <a:endParaRPr lang="fr-FR"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75780"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168DDD7-1DAF-4245-96C6-39844AE1BFC7}" type="datetime1">
              <a:rPr lang="fr-FR" sz="1200"/>
              <a:pPr eaLnBrk="1" hangingPunct="1"/>
              <a:t>08/01/13</a:t>
            </a:fld>
            <a:endParaRPr lang="fr-FR"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76804"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C4AFCD1-789A-794D-8C27-73E513467C2C}" type="datetime1">
              <a:rPr lang="fr-FR" sz="1200"/>
              <a:pPr eaLnBrk="1" hangingPunct="1"/>
              <a:t>08/01/13</a:t>
            </a:fld>
            <a:endParaRPr lang="fr-F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77828"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62BB5FC-FFAB-DF40-A712-C5A8646AD2CA}" type="datetime1">
              <a:rPr lang="fr-FR" sz="1200"/>
              <a:pPr eaLnBrk="1" hangingPunct="1"/>
              <a:t>08/01/13</a:t>
            </a:fld>
            <a:endParaRPr lang="fr-FR"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78852"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F6AE60A-01AC-3341-8CB3-2B437CB9FB80}" type="datetime1">
              <a:rPr lang="fr-FR" sz="1200"/>
              <a:pPr eaLnBrk="1" hangingPunct="1"/>
              <a:t>08/01/13</a:t>
            </a:fld>
            <a:endParaRPr lang="fr-F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45060"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979D929-3CC2-944C-94F6-67F27FFD6E2D}" type="datetime1">
              <a:rPr lang="fr-FR" sz="1200"/>
              <a:pPr eaLnBrk="1" hangingPunct="1"/>
              <a:t>08/01/13</a:t>
            </a:fld>
            <a:endParaRPr lang="fr-F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46084"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5537FA8-BC30-9846-BE32-464BF666950C}" type="datetime1">
              <a:rPr lang="fr-FR" sz="1200"/>
              <a:pPr eaLnBrk="1" hangingPunct="1"/>
              <a:t>08/01/13</a:t>
            </a:fld>
            <a:endParaRPr lang="fr-F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47108"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51B8B75-5F92-7843-BABD-7019C1990CCD}" type="datetime1">
              <a:rPr lang="fr-FR" sz="1200"/>
              <a:pPr eaLnBrk="1" hangingPunct="1"/>
              <a:t>08/01/13</a:t>
            </a:fld>
            <a:endParaRPr lang="fr-F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48132"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4925E6-4813-ED4C-BAA9-E593E3A3523C}" type="datetime1">
              <a:rPr lang="fr-FR" sz="1200"/>
              <a:pPr eaLnBrk="1" hangingPunct="1"/>
              <a:t>08/01/13</a:t>
            </a:fld>
            <a:endParaRPr lang="fr-F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49156"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BE39FA4-E0E5-1A45-BE43-9AC815A2F287}" type="datetime1">
              <a:rPr lang="fr-FR" sz="1200"/>
              <a:pPr eaLnBrk="1" hangingPunct="1"/>
              <a:t>08/01/13</a:t>
            </a:fld>
            <a:endParaRPr lang="fr-F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Calibri" charset="0"/>
            </a:endParaRPr>
          </a:p>
        </p:txBody>
      </p:sp>
      <p:sp>
        <p:nvSpPr>
          <p:cNvPr id="50180"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66C4F11-4DBD-BC47-8E47-1ECB53E1044C}" type="datetime1">
              <a:rPr lang="fr-FR" sz="1200"/>
              <a:pPr eaLnBrk="1" hangingPunct="1"/>
              <a:t>08/01/13</a:t>
            </a:fld>
            <a:endParaRPr 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endParaRPr lang="fr-FR"/>
          </a:p>
        </p:txBody>
      </p:sp>
      <p:sp>
        <p:nvSpPr>
          <p:cNvPr id="3" name="Espace réservé du pied de page 4"/>
          <p:cNvSpPr>
            <a:spLocks noGrp="1"/>
          </p:cNvSpPr>
          <p:nvPr>
            <p:ph type="ftr" sz="quarter" idx="11"/>
          </p:nvPr>
        </p:nvSpPr>
        <p:spPr/>
        <p:txBody>
          <a:bodyPr/>
          <a:lstStyle>
            <a:lvl1pPr>
              <a:defRPr/>
            </a:lvl1pPr>
          </a:lstStyle>
          <a:p>
            <a:endParaRPr lang="fr-FR"/>
          </a:p>
        </p:txBody>
      </p:sp>
      <p:sp>
        <p:nvSpPr>
          <p:cNvPr id="4" name="Espace réservé du numéro de diapositive 5"/>
          <p:cNvSpPr>
            <a:spLocks noGrp="1"/>
          </p:cNvSpPr>
          <p:nvPr>
            <p:ph type="sldNum" sz="quarter" idx="12"/>
          </p:nvPr>
        </p:nvSpPr>
        <p:spPr/>
        <p:txBody>
          <a:bodyPr/>
          <a:lstStyle>
            <a:lvl1pPr>
              <a:defRPr/>
            </a:lvl1pPr>
          </a:lstStyle>
          <a:p>
            <a:fld id="{15CBA01D-0BF9-494F-9AAC-7496F654100A}" type="slidenum">
              <a:rPr lang="fr-FR"/>
              <a:pPr/>
              <a:t>‹#›</a:t>
            </a:fld>
            <a:endParaRPr lang="fr-FR"/>
          </a:p>
        </p:txBody>
      </p:sp>
    </p:spTree>
    <p:extLst>
      <p:ext uri="{BB962C8B-B14F-4D97-AF65-F5344CB8AC3E}">
        <p14:creationId xmlns:p14="http://schemas.microsoft.com/office/powerpoint/2010/main" val="180249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1E4A80D6-912B-4143-8349-48B1056BEFFD}" type="datetimeFigureOut">
              <a:rPr lang="fr-FR"/>
              <a:pPr/>
              <a:t>08/01/13</a:t>
            </a:fld>
            <a:endParaRPr lang="fr-FR"/>
          </a:p>
        </p:txBody>
      </p:sp>
      <p:sp>
        <p:nvSpPr>
          <p:cNvPr id="6" name="Espace réservé du pied de page 4"/>
          <p:cNvSpPr>
            <a:spLocks noGrp="1"/>
          </p:cNvSpPr>
          <p:nvPr>
            <p:ph type="ftr" sz="quarter" idx="11"/>
          </p:nvPr>
        </p:nvSpPr>
        <p:spPr/>
        <p:txBody>
          <a:bodyPr/>
          <a:lstStyle>
            <a:lvl1pPr>
              <a:defRPr/>
            </a:lvl1pPr>
          </a:lstStyle>
          <a:p>
            <a:endParaRPr lang="fr-FR"/>
          </a:p>
        </p:txBody>
      </p:sp>
      <p:sp>
        <p:nvSpPr>
          <p:cNvPr id="7" name="Espace réservé du numéro de diapositive 5"/>
          <p:cNvSpPr>
            <a:spLocks noGrp="1"/>
          </p:cNvSpPr>
          <p:nvPr>
            <p:ph type="sldNum" sz="quarter" idx="12"/>
          </p:nvPr>
        </p:nvSpPr>
        <p:spPr/>
        <p:txBody>
          <a:bodyPr/>
          <a:lstStyle>
            <a:lvl1pPr>
              <a:defRPr/>
            </a:lvl1pPr>
          </a:lstStyle>
          <a:p>
            <a:fld id="{80F3FF60-E953-2A47-8A26-3EBE2777F64F}" type="slidenum">
              <a:rPr lang="fr-FR"/>
              <a:pPr/>
              <a:t>‹#›</a:t>
            </a:fld>
            <a:endParaRPr lang="fr-FR"/>
          </a:p>
        </p:txBody>
      </p:sp>
    </p:spTree>
    <p:extLst>
      <p:ext uri="{BB962C8B-B14F-4D97-AF65-F5344CB8AC3E}">
        <p14:creationId xmlns:p14="http://schemas.microsoft.com/office/powerpoint/2010/main" val="106155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6151BFF5-4E79-E84A-96B6-8A4CB1CAE50D}" type="datetimeFigureOut">
              <a:rPr lang="fr-FR"/>
              <a:pPr/>
              <a:t>08/01/13</a:t>
            </a:fld>
            <a:endParaRPr lang="fr-FR"/>
          </a:p>
        </p:txBody>
      </p:sp>
      <p:sp>
        <p:nvSpPr>
          <p:cNvPr id="6" name="Espace réservé du pied de page 4"/>
          <p:cNvSpPr>
            <a:spLocks noGrp="1"/>
          </p:cNvSpPr>
          <p:nvPr>
            <p:ph type="ftr" sz="quarter" idx="11"/>
          </p:nvPr>
        </p:nvSpPr>
        <p:spPr/>
        <p:txBody>
          <a:bodyPr/>
          <a:lstStyle>
            <a:lvl1pPr>
              <a:defRPr/>
            </a:lvl1pPr>
          </a:lstStyle>
          <a:p>
            <a:endParaRPr lang="fr-FR"/>
          </a:p>
        </p:txBody>
      </p:sp>
      <p:sp>
        <p:nvSpPr>
          <p:cNvPr id="7" name="Espace réservé du numéro de diapositive 5"/>
          <p:cNvSpPr>
            <a:spLocks noGrp="1"/>
          </p:cNvSpPr>
          <p:nvPr>
            <p:ph type="sldNum" sz="quarter" idx="12"/>
          </p:nvPr>
        </p:nvSpPr>
        <p:spPr/>
        <p:txBody>
          <a:bodyPr/>
          <a:lstStyle>
            <a:lvl1pPr>
              <a:defRPr/>
            </a:lvl1pPr>
          </a:lstStyle>
          <a:p>
            <a:fld id="{C3C65E0D-C0F7-364A-892E-DF9F6A1D3698}" type="slidenum">
              <a:rPr lang="fr-FR"/>
              <a:pPr/>
              <a:t>‹#›</a:t>
            </a:fld>
            <a:endParaRPr lang="fr-FR"/>
          </a:p>
        </p:txBody>
      </p:sp>
    </p:spTree>
    <p:extLst>
      <p:ext uri="{BB962C8B-B14F-4D97-AF65-F5344CB8AC3E}">
        <p14:creationId xmlns:p14="http://schemas.microsoft.com/office/powerpoint/2010/main" val="125857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ctr" rtl="0" eaLnBrk="0" fontAlgn="base" hangingPunct="0">
              <a:spcBef>
                <a:spcPct val="0"/>
              </a:spcBef>
              <a:spcAft>
                <a:spcPct val="0"/>
              </a:spcAft>
              <a:defRPr lang="fr-FR" sz="3600" b="1" kern="1200" dirty="0">
                <a:solidFill>
                  <a:srgbClr val="2C1A9A"/>
                </a:solidFill>
                <a:latin typeface="+mj-lt"/>
                <a:ea typeface="+mj-ea"/>
                <a:cs typeface="+mj-cs"/>
              </a:defRPr>
            </a:lvl1pPr>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D4D8DC9D-11D8-7940-9CCD-959B198854E1}" type="datetimeFigureOut">
              <a:rPr lang="fr-FR"/>
              <a:pPr/>
              <a:t>08/01/13</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DABDA0A1-3D2F-6C49-8955-0B791597FCDB}" type="slidenum">
              <a:rPr lang="fr-FR"/>
              <a:pPr/>
              <a:t>‹#›</a:t>
            </a:fld>
            <a:endParaRPr lang="fr-FR"/>
          </a:p>
        </p:txBody>
      </p:sp>
    </p:spTree>
    <p:extLst>
      <p:ext uri="{BB962C8B-B14F-4D97-AF65-F5344CB8AC3E}">
        <p14:creationId xmlns:p14="http://schemas.microsoft.com/office/powerpoint/2010/main" val="4077160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687FE261-D54C-3E4E-9E50-7A11722EC861}" type="datetimeFigureOut">
              <a:rPr lang="fr-FR"/>
              <a:pPr/>
              <a:t>08/01/13</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8E74561D-9ACE-9041-8FC7-9E453A95463C}" type="slidenum">
              <a:rPr lang="fr-FR"/>
              <a:pPr/>
              <a:t>‹#›</a:t>
            </a:fld>
            <a:endParaRPr lang="fr-FR"/>
          </a:p>
        </p:txBody>
      </p:sp>
    </p:spTree>
    <p:extLst>
      <p:ext uri="{BB962C8B-B14F-4D97-AF65-F5344CB8AC3E}">
        <p14:creationId xmlns:p14="http://schemas.microsoft.com/office/powerpoint/2010/main" val="66106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vert="horz"/>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356350"/>
            <a:ext cx="2895600" cy="365125"/>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356350"/>
            <a:ext cx="2133600" cy="365125"/>
          </a:xfrm>
        </p:spPr>
        <p:txBody>
          <a:bodyPr/>
          <a:lstStyle>
            <a:lvl1pPr>
              <a:defRPr/>
            </a:lvl1pPr>
          </a:lstStyle>
          <a:p>
            <a:fld id="{1F34D37A-1C2D-D34C-A901-3992CA99FB99}" type="slidenum">
              <a:rPr lang="fr-FR"/>
              <a:pPr/>
              <a:t>‹#›</a:t>
            </a:fld>
            <a:endParaRPr lang="fr-FR"/>
          </a:p>
        </p:txBody>
      </p:sp>
    </p:spTree>
    <p:extLst>
      <p:ext uri="{BB962C8B-B14F-4D97-AF65-F5344CB8AC3E}">
        <p14:creationId xmlns:p14="http://schemas.microsoft.com/office/powerpoint/2010/main" val="235720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000232" y="1785926"/>
            <a:ext cx="6529406"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2571736" y="3643314"/>
            <a:ext cx="520066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fld id="{E59644A1-4A98-A44C-B3CE-6645A9E0E737}" type="datetimeFigureOut">
              <a:rPr lang="fr-FR"/>
              <a:pPr/>
              <a:t>08/01/13</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1541FD58-A6C6-B644-88A3-811258494A7B}" type="slidenum">
              <a:rPr lang="fr-FR"/>
              <a:pPr/>
              <a:t>‹#›</a:t>
            </a:fld>
            <a:endParaRPr lang="fr-FR"/>
          </a:p>
        </p:txBody>
      </p:sp>
    </p:spTree>
    <p:extLst>
      <p:ext uri="{BB962C8B-B14F-4D97-AF65-F5344CB8AC3E}">
        <p14:creationId xmlns:p14="http://schemas.microsoft.com/office/powerpoint/2010/main" val="107658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3600" b="1">
                <a:solidFill>
                  <a:srgbClr val="2C1A9A"/>
                </a:solidFill>
                <a:latin typeface="+mj-lt"/>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1857356" y="1600200"/>
            <a:ext cx="6829444" cy="45259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fld id="{647AF4C3-1CBE-6C44-A87F-2946DBC7C054}" type="datetimeFigureOut">
              <a:rPr lang="fr-FR"/>
              <a:pPr/>
              <a:t>08/01/13</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891ADA25-8F4F-9748-A036-ABD5BEA7FEE8}" type="slidenum">
              <a:rPr lang="fr-FR"/>
              <a:pPr/>
              <a:t>‹#›</a:t>
            </a:fld>
            <a:endParaRPr lang="fr-FR"/>
          </a:p>
        </p:txBody>
      </p:sp>
    </p:spTree>
    <p:extLst>
      <p:ext uri="{BB962C8B-B14F-4D97-AF65-F5344CB8AC3E}">
        <p14:creationId xmlns:p14="http://schemas.microsoft.com/office/powerpoint/2010/main" val="239155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000231" y="4406900"/>
            <a:ext cx="6494481" cy="1362075"/>
          </a:xfrm>
        </p:spPr>
        <p:txBody>
          <a:bodyPr anchor="t"/>
          <a:lstStyle>
            <a:lvl1pPr algn="l">
              <a:defRPr sz="36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000233" y="2906713"/>
            <a:ext cx="64944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E5970615-13A0-E648-B711-AD153C5F4EDD}" type="datetimeFigureOut">
              <a:rPr lang="fr-FR"/>
              <a:pPr/>
              <a:t>08/01/13</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4A390AC6-2B2F-E840-A93B-480B4B3DAEFF}" type="slidenum">
              <a:rPr lang="fr-FR"/>
              <a:pPr/>
              <a:t>‹#›</a:t>
            </a:fld>
            <a:endParaRPr lang="fr-FR"/>
          </a:p>
        </p:txBody>
      </p:sp>
    </p:spTree>
    <p:extLst>
      <p:ext uri="{BB962C8B-B14F-4D97-AF65-F5344CB8AC3E}">
        <p14:creationId xmlns:p14="http://schemas.microsoft.com/office/powerpoint/2010/main" val="333042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ctr" rtl="0" eaLnBrk="0" fontAlgn="base" hangingPunct="0">
              <a:spcBef>
                <a:spcPct val="0"/>
              </a:spcBef>
              <a:spcAft>
                <a:spcPct val="0"/>
              </a:spcAft>
              <a:defRPr lang="fr-FR" sz="3600" b="1" kern="1200" dirty="0">
                <a:solidFill>
                  <a:srgbClr val="2C1A9A"/>
                </a:solidFill>
                <a:latin typeface="+mj-lt"/>
                <a:ea typeface="+mj-ea"/>
                <a:cs typeface="+mj-cs"/>
              </a:defRPr>
            </a:lvl1pPr>
          </a:lstStyle>
          <a:p>
            <a:r>
              <a:rPr lang="fr-FR" dirty="0" smtClean="0"/>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A57E5093-9C91-4144-B85E-773786D25B51}" type="datetimeFigureOut">
              <a:rPr lang="fr-FR"/>
              <a:pPr/>
              <a:t>08/01/13</a:t>
            </a:fld>
            <a:endParaRPr lang="fr-FR"/>
          </a:p>
        </p:txBody>
      </p:sp>
      <p:sp>
        <p:nvSpPr>
          <p:cNvPr id="6" name="Espace réservé du pied de page 4"/>
          <p:cNvSpPr>
            <a:spLocks noGrp="1"/>
          </p:cNvSpPr>
          <p:nvPr>
            <p:ph type="ftr" sz="quarter" idx="11"/>
          </p:nvPr>
        </p:nvSpPr>
        <p:spPr/>
        <p:txBody>
          <a:bodyPr/>
          <a:lstStyle>
            <a:lvl1pPr>
              <a:defRPr/>
            </a:lvl1pPr>
          </a:lstStyle>
          <a:p>
            <a:endParaRPr lang="fr-FR"/>
          </a:p>
        </p:txBody>
      </p:sp>
      <p:sp>
        <p:nvSpPr>
          <p:cNvPr id="7" name="Espace réservé du numéro de diapositive 5"/>
          <p:cNvSpPr>
            <a:spLocks noGrp="1"/>
          </p:cNvSpPr>
          <p:nvPr>
            <p:ph type="sldNum" sz="quarter" idx="12"/>
          </p:nvPr>
        </p:nvSpPr>
        <p:spPr/>
        <p:txBody>
          <a:bodyPr/>
          <a:lstStyle>
            <a:lvl1pPr>
              <a:defRPr/>
            </a:lvl1pPr>
          </a:lstStyle>
          <a:p>
            <a:fld id="{5EC1341E-60C6-3445-B651-DDF7D8898715}" type="slidenum">
              <a:rPr lang="fr-FR"/>
              <a:pPr/>
              <a:t>‹#›</a:t>
            </a:fld>
            <a:endParaRPr lang="fr-FR"/>
          </a:p>
        </p:txBody>
      </p:sp>
    </p:spTree>
    <p:extLst>
      <p:ext uri="{BB962C8B-B14F-4D97-AF65-F5344CB8AC3E}">
        <p14:creationId xmlns:p14="http://schemas.microsoft.com/office/powerpoint/2010/main" val="99965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1370930F-83E4-5C4A-B7C1-C36C11D07975}" type="datetimeFigureOut">
              <a:rPr lang="fr-FR"/>
              <a:pPr/>
              <a:t>08/01/13</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sp>
        <p:nvSpPr>
          <p:cNvPr id="9" name="Espace réservé du numéro de diapositive 5"/>
          <p:cNvSpPr>
            <a:spLocks noGrp="1"/>
          </p:cNvSpPr>
          <p:nvPr>
            <p:ph type="sldNum" sz="quarter" idx="12"/>
          </p:nvPr>
        </p:nvSpPr>
        <p:spPr/>
        <p:txBody>
          <a:bodyPr/>
          <a:lstStyle>
            <a:lvl1pPr>
              <a:defRPr/>
            </a:lvl1pPr>
          </a:lstStyle>
          <a:p>
            <a:fld id="{8AA5EDE4-D689-694C-8578-905C2F71B7EA}" type="slidenum">
              <a:rPr lang="fr-FR"/>
              <a:pPr/>
              <a:t>‹#›</a:t>
            </a:fld>
            <a:endParaRPr lang="fr-FR"/>
          </a:p>
        </p:txBody>
      </p:sp>
    </p:spTree>
    <p:extLst>
      <p:ext uri="{BB962C8B-B14F-4D97-AF65-F5344CB8AC3E}">
        <p14:creationId xmlns:p14="http://schemas.microsoft.com/office/powerpoint/2010/main" val="236291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ctr" rtl="0" eaLnBrk="0" fontAlgn="base" hangingPunct="0">
              <a:spcBef>
                <a:spcPct val="0"/>
              </a:spcBef>
              <a:spcAft>
                <a:spcPct val="0"/>
              </a:spcAft>
              <a:defRPr lang="fr-FR" sz="3600" b="1" kern="1200" dirty="0">
                <a:solidFill>
                  <a:srgbClr val="2C1A9A"/>
                </a:solidFill>
                <a:latin typeface="+mj-lt"/>
                <a:ea typeface="+mj-ea"/>
                <a:cs typeface="+mj-cs"/>
              </a:defRPr>
            </a:lvl1pPr>
          </a:lstStyle>
          <a:p>
            <a:r>
              <a:rPr lang="fr-FR" dirty="0" smtClean="0"/>
              <a:t>Cliquez pour modifier le style du titre</a:t>
            </a:r>
            <a:endParaRPr lang="fr-FR" dirty="0"/>
          </a:p>
        </p:txBody>
      </p:sp>
      <p:sp>
        <p:nvSpPr>
          <p:cNvPr id="3" name="Espace réservé de la date 3"/>
          <p:cNvSpPr>
            <a:spLocks noGrp="1"/>
          </p:cNvSpPr>
          <p:nvPr>
            <p:ph type="dt" sz="half" idx="10"/>
          </p:nvPr>
        </p:nvSpPr>
        <p:spPr/>
        <p:txBody>
          <a:bodyPr/>
          <a:lstStyle>
            <a:lvl1pPr>
              <a:defRPr/>
            </a:lvl1pPr>
          </a:lstStyle>
          <a:p>
            <a:fld id="{A91C1D33-EF25-4348-AF00-2E88AD38DF77}" type="datetimeFigureOut">
              <a:rPr lang="fr-FR"/>
              <a:pPr/>
              <a:t>08/01/13</a:t>
            </a:fld>
            <a:endParaRPr lang="fr-FR"/>
          </a:p>
        </p:txBody>
      </p:sp>
      <p:sp>
        <p:nvSpPr>
          <p:cNvPr id="4" name="Espace réservé du pied de page 4"/>
          <p:cNvSpPr>
            <a:spLocks noGrp="1"/>
          </p:cNvSpPr>
          <p:nvPr>
            <p:ph type="ftr" sz="quarter" idx="11"/>
          </p:nvPr>
        </p:nvSpPr>
        <p:spPr/>
        <p:txBody>
          <a:bodyPr/>
          <a:lstStyle>
            <a:lvl1pPr>
              <a:defRPr/>
            </a:lvl1pPr>
          </a:lstStyle>
          <a:p>
            <a:endParaRPr lang="fr-FR"/>
          </a:p>
        </p:txBody>
      </p:sp>
      <p:sp>
        <p:nvSpPr>
          <p:cNvPr id="5" name="Espace réservé du numéro de diapositive 5"/>
          <p:cNvSpPr>
            <a:spLocks noGrp="1"/>
          </p:cNvSpPr>
          <p:nvPr>
            <p:ph type="sldNum" sz="quarter" idx="12"/>
          </p:nvPr>
        </p:nvSpPr>
        <p:spPr/>
        <p:txBody>
          <a:bodyPr/>
          <a:lstStyle>
            <a:lvl1pPr>
              <a:defRPr/>
            </a:lvl1pPr>
          </a:lstStyle>
          <a:p>
            <a:fld id="{315CF04C-7BA5-8F4C-8B6E-2F9A5DCE8629}" type="slidenum">
              <a:rPr lang="fr-FR"/>
              <a:pPr/>
              <a:t>‹#›</a:t>
            </a:fld>
            <a:endParaRPr lang="fr-FR"/>
          </a:p>
        </p:txBody>
      </p:sp>
    </p:spTree>
    <p:extLst>
      <p:ext uri="{BB962C8B-B14F-4D97-AF65-F5344CB8AC3E}">
        <p14:creationId xmlns:p14="http://schemas.microsoft.com/office/powerpoint/2010/main" val="166280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6D3BC822-8DCA-0E44-9E73-D3E77B3EBC1F}" type="datetimeFigureOut">
              <a:rPr lang="fr-FR"/>
              <a:pPr/>
              <a:t>08/01/13</a:t>
            </a:fld>
            <a:endParaRPr lang="fr-FR"/>
          </a:p>
        </p:txBody>
      </p:sp>
      <p:sp>
        <p:nvSpPr>
          <p:cNvPr id="3" name="Espace réservé du pied de page 4"/>
          <p:cNvSpPr>
            <a:spLocks noGrp="1"/>
          </p:cNvSpPr>
          <p:nvPr>
            <p:ph type="ftr" sz="quarter" idx="11"/>
          </p:nvPr>
        </p:nvSpPr>
        <p:spPr/>
        <p:txBody>
          <a:bodyPr/>
          <a:lstStyle>
            <a:lvl1pPr>
              <a:defRPr/>
            </a:lvl1pPr>
          </a:lstStyle>
          <a:p>
            <a:endParaRPr lang="fr-FR"/>
          </a:p>
        </p:txBody>
      </p:sp>
      <p:sp>
        <p:nvSpPr>
          <p:cNvPr id="4" name="Espace réservé du numéro de diapositive 5"/>
          <p:cNvSpPr>
            <a:spLocks noGrp="1"/>
          </p:cNvSpPr>
          <p:nvPr>
            <p:ph type="sldNum" sz="quarter" idx="12"/>
          </p:nvPr>
        </p:nvSpPr>
        <p:spPr/>
        <p:txBody>
          <a:bodyPr/>
          <a:lstStyle>
            <a:lvl1pPr>
              <a:defRPr/>
            </a:lvl1pPr>
          </a:lstStyle>
          <a:p>
            <a:fld id="{E58590E9-F128-B24A-8CB8-6741DB9D5113}" type="slidenum">
              <a:rPr lang="fr-FR"/>
              <a:pPr/>
              <a:t>‹#›</a:t>
            </a:fld>
            <a:endParaRPr lang="fr-FR"/>
          </a:p>
        </p:txBody>
      </p:sp>
    </p:spTree>
    <p:extLst>
      <p:ext uri="{BB962C8B-B14F-4D97-AF65-F5344CB8AC3E}">
        <p14:creationId xmlns:p14="http://schemas.microsoft.com/office/powerpoint/2010/main" val="1939334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jpeg"/><Relationship Id="rId7" Type="http://schemas.openxmlformats.org/officeDocument/2006/relationships/hyperlink" Target="mailto:mail@tribu-energie.fr"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l="-5000" r="-29000" b="-20000"/>
          </a:stretch>
        </a:blipFill>
        <a:effectLst/>
      </p:bgPr>
    </p:bg>
    <p:spTree>
      <p:nvGrpSpPr>
        <p:cNvPr id="1" name=""/>
        <p:cNvGrpSpPr/>
        <p:nvPr/>
      </p:nvGrpSpPr>
      <p:grpSpPr>
        <a:xfrm>
          <a:off x="0" y="0"/>
          <a:ext cx="0" cy="0"/>
          <a:chOff x="0" y="0"/>
          <a:chExt cx="0" cy="0"/>
        </a:xfrm>
      </p:grpSpPr>
      <p:pic>
        <p:nvPicPr>
          <p:cNvPr id="1026" name="Objet 1"/>
          <p:cNvPicPr>
            <a:picLocks noChangeArrowheads="1"/>
          </p:cNvPicPr>
          <p:nvPr/>
        </p:nvPicPr>
        <p:blipFill>
          <a:blip r:embed="rId5">
            <a:extLst>
              <a:ext uri="{28A0092B-C50C-407E-A947-70E740481C1C}">
                <a14:useLocalDpi xmlns:a14="http://schemas.microsoft.com/office/drawing/2010/main" val="0"/>
              </a:ext>
            </a:extLst>
          </a:blip>
          <a:srcRect l="-4158" t="-729" r="-3416" b="-15710"/>
          <a:stretch>
            <a:fillRect/>
          </a:stretch>
        </p:blipFill>
        <p:spPr bwMode="auto">
          <a:xfrm>
            <a:off x="8039100" y="142875"/>
            <a:ext cx="11049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18CD820-A6FB-7448-A9DC-67CE151323EB}" type="slidenum">
              <a:rPr lang="fr-FR"/>
              <a:pPr/>
              <a:t>‹#›</a:t>
            </a:fld>
            <a:endParaRPr lang="fr-FR"/>
          </a:p>
        </p:txBody>
      </p:sp>
      <p:pic>
        <p:nvPicPr>
          <p:cNvPr id="1030" name="Image 1" descr="logo TRIBU fin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5786438"/>
            <a:ext cx="16462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
          <p:cNvSpPr txBox="1">
            <a:spLocks noChangeArrowheads="1"/>
          </p:cNvSpPr>
          <p:nvPr/>
        </p:nvSpPr>
        <p:spPr bwMode="auto">
          <a:xfrm>
            <a:off x="5357813" y="5429250"/>
            <a:ext cx="35004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fr-FR" sz="1000" b="1" u="sng">
                <a:solidFill>
                  <a:srgbClr val="17375E"/>
                </a:solidFill>
                <a:latin typeface="Arial" charset="0"/>
              </a:rPr>
              <a:t>Contact:</a:t>
            </a:r>
          </a:p>
          <a:p>
            <a:pPr eaLnBrk="1" hangingPunct="1">
              <a:spcBef>
                <a:spcPct val="50000"/>
              </a:spcBef>
            </a:pPr>
            <a:r>
              <a:rPr lang="fr-FR" sz="1000">
                <a:solidFill>
                  <a:srgbClr val="17375E"/>
                </a:solidFill>
                <a:latin typeface="Arial" charset="0"/>
              </a:rPr>
              <a:t>60 rue du faubourg Poissonnière/ 75010 PARIS</a:t>
            </a:r>
          </a:p>
          <a:p>
            <a:pPr eaLnBrk="1" hangingPunct="1">
              <a:lnSpc>
                <a:spcPct val="30000"/>
              </a:lnSpc>
              <a:spcBef>
                <a:spcPct val="50000"/>
              </a:spcBef>
            </a:pPr>
            <a:r>
              <a:rPr lang="fr-FR" sz="1000">
                <a:solidFill>
                  <a:srgbClr val="17375E"/>
                </a:solidFill>
                <a:latin typeface="Arial" charset="0"/>
              </a:rPr>
              <a:t>Tél . : 01.43.15.00.06 / Fax : 01.43.15.01.80</a:t>
            </a:r>
          </a:p>
          <a:p>
            <a:pPr eaLnBrk="1" hangingPunct="1">
              <a:lnSpc>
                <a:spcPct val="30000"/>
              </a:lnSpc>
              <a:spcBef>
                <a:spcPct val="50000"/>
              </a:spcBef>
            </a:pPr>
            <a:r>
              <a:rPr lang="fr-FR" sz="1000">
                <a:solidFill>
                  <a:srgbClr val="17375E"/>
                </a:solidFill>
                <a:latin typeface="Arial" charset="0"/>
              </a:rPr>
              <a:t>e-mail : </a:t>
            </a:r>
            <a:r>
              <a:rPr lang="fr-FR" sz="1000" u="sng">
                <a:solidFill>
                  <a:srgbClr val="17375E"/>
                </a:solidFill>
                <a:latin typeface="Arial" charset="0"/>
                <a:hlinkClick r:id="rId7"/>
              </a:rPr>
              <a:t>mail@tribu-energie.fr</a:t>
            </a:r>
            <a:r>
              <a:rPr lang="fr-FR" sz="1000" u="sng">
                <a:solidFill>
                  <a:srgbClr val="17375E"/>
                </a:solidFill>
                <a:latin typeface="Arial" charset="0"/>
              </a:rPr>
              <a:t> - </a:t>
            </a:r>
            <a:r>
              <a:rPr lang="fr-FR" sz="1000">
                <a:solidFill>
                  <a:srgbClr val="17375E"/>
                </a:solidFill>
                <a:latin typeface="Arial" charset="0"/>
              </a:rPr>
              <a:t>web : www.tribu-energie.fr</a:t>
            </a:r>
          </a:p>
        </p:txBody>
      </p:sp>
      <p:pic>
        <p:nvPicPr>
          <p:cNvPr id="1032" name="Image 1" descr="logo TRIBU fin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5786438"/>
            <a:ext cx="16462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5"/>
          <p:cNvSpPr txBox="1">
            <a:spLocks noChangeArrowheads="1"/>
          </p:cNvSpPr>
          <p:nvPr/>
        </p:nvSpPr>
        <p:spPr bwMode="auto">
          <a:xfrm>
            <a:off x="5334000" y="6613525"/>
            <a:ext cx="3810000" cy="24447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fr-FR" sz="1000">
                <a:latin typeface="Arial" charset="0"/>
              </a:rPr>
              <a:t>©Copyright 2012 TRIBU ENERGIE Tous droits réservés</a:t>
            </a:r>
          </a:p>
        </p:txBody>
      </p:sp>
    </p:spTree>
  </p:cSld>
  <p:clrMap bg1="lt1" tx1="dk1" bg2="lt2" tx2="dk2" accent1="accent1" accent2="accent2" accent3="accent3" accent4="accent4" accent5="accent5" accent6="accent6" hlink="hlink" folHlink="folHlink"/>
  <p:sldLayoutIdLst>
    <p:sldLayoutId id="2147484217" r:id="rId1"/>
    <p:sldLayoutId id="2147484229" r:id="rId2"/>
  </p:sldLayoutIdLst>
  <p:hf hdr="0" ftr="0" dt="0"/>
  <p:txStyles>
    <p:titleStyle>
      <a:lvl1pPr algn="ctr" rtl="0" eaLnBrk="0" fontAlgn="base" hangingPunct="0">
        <a:spcBef>
          <a:spcPct val="0"/>
        </a:spcBef>
        <a:spcAft>
          <a:spcPct val="0"/>
        </a:spcAft>
        <a:defRPr sz="4400" kern="1200">
          <a:solidFill>
            <a:schemeClr val="tx1"/>
          </a:solidFill>
          <a:latin typeface="Comic Sans MS" pitchFamily="66" charset="0"/>
          <a:ea typeface="ＭＳ Ｐゴシック" charset="0"/>
          <a:cs typeface="+mj-cs"/>
        </a:defRPr>
      </a:lvl1pPr>
      <a:lvl2pPr algn="ctr" rtl="0" eaLnBrk="0" fontAlgn="base" hangingPunct="0">
        <a:spcBef>
          <a:spcPct val="0"/>
        </a:spcBef>
        <a:spcAft>
          <a:spcPct val="0"/>
        </a:spcAft>
        <a:defRPr sz="4400">
          <a:solidFill>
            <a:schemeClr val="tx1"/>
          </a:solidFill>
          <a:latin typeface="Comic Sans MS" pitchFamily="66" charset="0"/>
          <a:ea typeface="ＭＳ Ｐゴシック" charset="0"/>
        </a:defRPr>
      </a:lvl2pPr>
      <a:lvl3pPr algn="ctr" rtl="0" eaLnBrk="0" fontAlgn="base" hangingPunct="0">
        <a:spcBef>
          <a:spcPct val="0"/>
        </a:spcBef>
        <a:spcAft>
          <a:spcPct val="0"/>
        </a:spcAft>
        <a:defRPr sz="4400">
          <a:solidFill>
            <a:schemeClr val="tx1"/>
          </a:solidFill>
          <a:latin typeface="Comic Sans MS" pitchFamily="66" charset="0"/>
          <a:ea typeface="ＭＳ Ｐゴシック" charset="0"/>
        </a:defRPr>
      </a:lvl3pPr>
      <a:lvl4pPr algn="ctr" rtl="0" eaLnBrk="0" fontAlgn="base" hangingPunct="0">
        <a:spcBef>
          <a:spcPct val="0"/>
        </a:spcBef>
        <a:spcAft>
          <a:spcPct val="0"/>
        </a:spcAft>
        <a:defRPr sz="4400">
          <a:solidFill>
            <a:schemeClr val="tx1"/>
          </a:solidFill>
          <a:latin typeface="Comic Sans MS" pitchFamily="66" charset="0"/>
          <a:ea typeface="ＭＳ Ｐゴシック" charset="0"/>
        </a:defRPr>
      </a:lvl4pPr>
      <a:lvl5pPr algn="ctr" rtl="0" eaLnBrk="0" fontAlgn="base" hangingPunct="0">
        <a:spcBef>
          <a:spcPct val="0"/>
        </a:spcBef>
        <a:spcAft>
          <a:spcPct val="0"/>
        </a:spcAft>
        <a:defRPr sz="4400">
          <a:solidFill>
            <a:schemeClr val="tx1"/>
          </a:solidFill>
          <a:latin typeface="Comic Sans MS" pitchFamily="66"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omic Sans MS" pitchFamily="66" charset="0"/>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omic Sans MS" pitchFamily="66" charset="0"/>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omic Sans MS" pitchFamily="66" charset="0"/>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omic Sans MS" pitchFamily="66" charset="0"/>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omic Sans MS" pitchFamily="66"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5000" r="-29000" b="-20000"/>
          </a:stretch>
        </a:blip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1" name="Espace réservé du texte 2"/>
          <p:cNvSpPr>
            <a:spLocks noGrp="1"/>
          </p:cNvSpPr>
          <p:nvPr>
            <p:ph type="body" idx="1"/>
          </p:nvPr>
        </p:nvSpPr>
        <p:spPr bwMode="auto">
          <a:xfrm>
            <a:off x="2071688" y="1571625"/>
            <a:ext cx="67865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707398F-D3A2-6340-8EC3-BE801BCB0008}" type="datetimeFigureOut">
              <a:rPr lang="fr-FR"/>
              <a:pPr/>
              <a:t>08/01/13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C875188-56AD-A947-8151-4A57B9FBD3C4}" type="slidenum">
              <a:rPr lang="fr-FR"/>
              <a:pPr/>
              <a:t>‹#›</a:t>
            </a:fld>
            <a:endParaRPr lang="fr-FR"/>
          </a:p>
        </p:txBody>
      </p:sp>
      <p:pic>
        <p:nvPicPr>
          <p:cNvPr id="2055" name="Image 1" descr="logo TRIBU fin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063" y="5786438"/>
            <a:ext cx="10287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5"/>
          <p:cNvSpPr txBox="1">
            <a:spLocks noChangeArrowheads="1"/>
          </p:cNvSpPr>
          <p:nvPr/>
        </p:nvSpPr>
        <p:spPr bwMode="auto">
          <a:xfrm>
            <a:off x="5334000" y="6613525"/>
            <a:ext cx="3810000" cy="24447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fr-FR" sz="1000">
                <a:latin typeface="Arial" charset="0"/>
              </a:rPr>
              <a:t>©Copyright 2012 TRIBU ENERGIE Tous droits réservés</a:t>
            </a:r>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ctr" rtl="0" eaLnBrk="0" fontAlgn="base" hangingPunct="0">
        <a:spcBef>
          <a:spcPct val="0"/>
        </a:spcBef>
        <a:spcAft>
          <a:spcPct val="0"/>
        </a:spcAft>
        <a:defRPr lang="fr-FR" sz="3600" b="1" kern="1200" dirty="0">
          <a:solidFill>
            <a:srgbClr val="2C1A9A"/>
          </a:solidFill>
          <a:latin typeface="+mj-lt"/>
          <a:ea typeface="ＭＳ Ｐゴシック" charset="0"/>
          <a:cs typeface="+mj-cs"/>
        </a:defRPr>
      </a:lvl1pPr>
      <a:lvl2pPr algn="ctr" rtl="0" eaLnBrk="0" fontAlgn="base" hangingPunct="0">
        <a:spcBef>
          <a:spcPct val="0"/>
        </a:spcBef>
        <a:spcAft>
          <a:spcPct val="0"/>
        </a:spcAft>
        <a:defRPr sz="3600" b="1">
          <a:solidFill>
            <a:srgbClr val="2C1A9A"/>
          </a:solidFill>
          <a:latin typeface="Calibri" pitchFamily="34" charset="0"/>
          <a:ea typeface="ＭＳ Ｐゴシック" charset="0"/>
        </a:defRPr>
      </a:lvl2pPr>
      <a:lvl3pPr algn="ctr" rtl="0" eaLnBrk="0" fontAlgn="base" hangingPunct="0">
        <a:spcBef>
          <a:spcPct val="0"/>
        </a:spcBef>
        <a:spcAft>
          <a:spcPct val="0"/>
        </a:spcAft>
        <a:defRPr sz="3600" b="1">
          <a:solidFill>
            <a:srgbClr val="2C1A9A"/>
          </a:solidFill>
          <a:latin typeface="Calibri" pitchFamily="34" charset="0"/>
          <a:ea typeface="ＭＳ Ｐゴシック" charset="0"/>
        </a:defRPr>
      </a:lvl3pPr>
      <a:lvl4pPr algn="ctr" rtl="0" eaLnBrk="0" fontAlgn="base" hangingPunct="0">
        <a:spcBef>
          <a:spcPct val="0"/>
        </a:spcBef>
        <a:spcAft>
          <a:spcPct val="0"/>
        </a:spcAft>
        <a:defRPr sz="3600" b="1">
          <a:solidFill>
            <a:srgbClr val="2C1A9A"/>
          </a:solidFill>
          <a:latin typeface="Calibri" pitchFamily="34" charset="0"/>
          <a:ea typeface="ＭＳ Ｐゴシック" charset="0"/>
        </a:defRPr>
      </a:lvl4pPr>
      <a:lvl5pPr algn="ctr" rtl="0" eaLnBrk="0" fontAlgn="base" hangingPunct="0">
        <a:spcBef>
          <a:spcPct val="0"/>
        </a:spcBef>
        <a:spcAft>
          <a:spcPct val="0"/>
        </a:spcAft>
        <a:defRPr sz="3600" b="1">
          <a:solidFill>
            <a:srgbClr val="2C1A9A"/>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charset="0"/>
        <a:buChar char="ü"/>
        <a:defRPr sz="3200" kern="1200">
          <a:solidFill>
            <a:schemeClr val="tx1"/>
          </a:solidFill>
          <a:latin typeface="+mj-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j-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oneTexte 7"/>
          <p:cNvSpPr txBox="1">
            <a:spLocks noChangeArrowheads="1"/>
          </p:cNvSpPr>
          <p:nvPr/>
        </p:nvSpPr>
        <p:spPr bwMode="auto">
          <a:xfrm>
            <a:off x="2143125" y="2643188"/>
            <a:ext cx="5572125" cy="1323975"/>
          </a:xfrm>
          <a:prstGeom prst="rect">
            <a:avLst/>
          </a:prstGeom>
          <a:noFill/>
          <a:ln w="9525">
            <a:no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r-FR" sz="4000" b="1">
                <a:solidFill>
                  <a:srgbClr val="2C1A9A"/>
                </a:solidFill>
                <a:latin typeface="Calibri" charset="0"/>
                <a:cs typeface="Arial" charset="0"/>
              </a:rPr>
              <a:t>Etude Confort d</a:t>
            </a:r>
            <a:r>
              <a:rPr lang="ja-JP" altLang="fr-FR" sz="4000" b="1">
                <a:solidFill>
                  <a:srgbClr val="2C1A9A"/>
                </a:solidFill>
                <a:latin typeface="Calibri" charset="0"/>
                <a:cs typeface="Arial" charset="0"/>
              </a:rPr>
              <a:t>’</a:t>
            </a:r>
            <a:r>
              <a:rPr lang="fr-FR" sz="4000" b="1">
                <a:solidFill>
                  <a:srgbClr val="2C1A9A"/>
                </a:solidFill>
                <a:latin typeface="Calibri" charset="0"/>
                <a:cs typeface="Arial" charset="0"/>
              </a:rPr>
              <a:t>été RT2012</a:t>
            </a:r>
          </a:p>
        </p:txBody>
      </p:sp>
      <p:sp>
        <p:nvSpPr>
          <p:cNvPr id="3075"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56139B5-81AD-CF4D-A091-381F11C55225}" type="slidenum">
              <a:rPr lang="fr-FR" sz="1200">
                <a:solidFill>
                  <a:srgbClr val="898989"/>
                </a:solidFill>
              </a:rPr>
              <a:pPr eaLnBrk="1" hangingPunct="1"/>
              <a:t>1</a:t>
            </a:fld>
            <a:endParaRPr lang="fr-FR" sz="1200">
              <a:solidFill>
                <a:srgbClr val="898989"/>
              </a:solidFill>
            </a:endParaRPr>
          </a:p>
        </p:txBody>
      </p:sp>
      <p:sp>
        <p:nvSpPr>
          <p:cNvPr id="3076" name="ZoneTexte 5"/>
          <p:cNvSpPr txBox="1">
            <a:spLocks noChangeArrowheads="1"/>
          </p:cNvSpPr>
          <p:nvPr/>
        </p:nvSpPr>
        <p:spPr bwMode="auto">
          <a:xfrm>
            <a:off x="0" y="6550025"/>
            <a:ext cx="2786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400" b="1">
                <a:solidFill>
                  <a:srgbClr val="00B050"/>
                </a:solidFill>
                <a:latin typeface="Arial" charset="0"/>
                <a:cs typeface="Arial" charset="0"/>
              </a:rPr>
              <a:t>Membre fondateur de</a:t>
            </a:r>
          </a:p>
        </p:txBody>
      </p:sp>
      <p:pic>
        <p:nvPicPr>
          <p:cNvPr id="3077" name="Image 6" descr="logoPI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5715000"/>
            <a:ext cx="167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95413" y="238125"/>
            <a:ext cx="6534150" cy="762000"/>
          </a:xfrm>
        </p:spPr>
        <p:txBody>
          <a:bodyPr/>
          <a:lstStyle/>
          <a:p>
            <a:r>
              <a:rPr>
                <a:latin typeface="Calibri" charset="0"/>
              </a:rPr>
              <a:t>Incohérences relevées</a:t>
            </a:r>
            <a:endParaRPr b="0">
              <a:latin typeface="Calibri" charset="0"/>
            </a:endParaRPr>
          </a:p>
        </p:txBody>
      </p:sp>
      <p:sp>
        <p:nvSpPr>
          <p:cNvPr id="12291" name="Espace réservé du contenu 3"/>
          <p:cNvSpPr>
            <a:spLocks noGrp="1"/>
          </p:cNvSpPr>
          <p:nvPr>
            <p:ph idx="1"/>
          </p:nvPr>
        </p:nvSpPr>
        <p:spPr>
          <a:xfrm>
            <a:off x="1643063" y="1117600"/>
            <a:ext cx="7286625" cy="4525963"/>
          </a:xfrm>
        </p:spPr>
        <p:txBody>
          <a:bodyPr/>
          <a:lstStyle/>
          <a:p>
            <a:pPr>
              <a:buFont typeface="Wingdings" charset="0"/>
              <a:buNone/>
            </a:pPr>
            <a:r>
              <a:rPr lang="fr-FR" sz="2000">
                <a:latin typeface="Calibri" charset="0"/>
              </a:rPr>
              <a:t>Des incohérences dans les hypothèses de calcul de la Tic ont été relevées:</a:t>
            </a:r>
          </a:p>
          <a:p>
            <a:endParaRPr lang="fr-FR" sz="1800">
              <a:latin typeface="Calibri" charset="0"/>
            </a:endParaRPr>
          </a:p>
          <a:p>
            <a:pPr algn="just">
              <a:lnSpc>
                <a:spcPct val="115000"/>
              </a:lnSpc>
              <a:spcAft>
                <a:spcPts val="1000"/>
              </a:spcAft>
            </a:pPr>
            <a:r>
              <a:rPr lang="fr-FR" sz="2000">
                <a:latin typeface="Calibri" charset="0"/>
                <a:ea typeface="Calibri" charset="0"/>
                <a:cs typeface="Times New Roman" charset="0"/>
              </a:rPr>
              <a:t>Le scénario d</a:t>
            </a:r>
            <a:r>
              <a:rPr lang="ja-JP" altLang="fr-FR" sz="2000">
                <a:latin typeface="Calibri" charset="0"/>
                <a:ea typeface="Calibri" charset="0"/>
                <a:cs typeface="Times New Roman" charset="0"/>
              </a:rPr>
              <a:t>’</a:t>
            </a:r>
            <a:r>
              <a:rPr lang="fr-FR" sz="2000">
                <a:latin typeface="Calibri" charset="0"/>
                <a:ea typeface="Calibri" charset="0"/>
                <a:cs typeface="Times New Roman" charset="0"/>
              </a:rPr>
              <a:t>ouverture de fenêtre vis-à-vis du bruit est </a:t>
            </a:r>
            <a:r>
              <a:rPr lang="fr-FR" sz="2000" b="1">
                <a:latin typeface="Calibri" charset="0"/>
                <a:ea typeface="Calibri" charset="0"/>
                <a:cs typeface="Times New Roman" charset="0"/>
              </a:rPr>
              <a:t>indépendant de l</a:t>
            </a:r>
            <a:r>
              <a:rPr lang="ja-JP" altLang="fr-FR" sz="2000" b="1">
                <a:latin typeface="Calibri" charset="0"/>
                <a:ea typeface="Calibri" charset="0"/>
                <a:cs typeface="Times New Roman" charset="0"/>
              </a:rPr>
              <a:t>’</a:t>
            </a:r>
            <a:r>
              <a:rPr lang="fr-FR" sz="2000" b="1">
                <a:latin typeface="Calibri" charset="0"/>
                <a:ea typeface="Calibri" charset="0"/>
                <a:cs typeface="Times New Roman" charset="0"/>
              </a:rPr>
              <a:t>usage choisi</a:t>
            </a:r>
            <a:r>
              <a:rPr lang="fr-FR" sz="2000">
                <a:latin typeface="Calibri" charset="0"/>
                <a:ea typeface="Calibri" charset="0"/>
                <a:cs typeface="Times New Roman" charset="0"/>
              </a:rPr>
              <a:t>, ce qui est incohérent avec les pratiques observées</a:t>
            </a:r>
          </a:p>
          <a:p>
            <a:pPr algn="just">
              <a:lnSpc>
                <a:spcPct val="115000"/>
              </a:lnSpc>
              <a:spcAft>
                <a:spcPts val="1000"/>
              </a:spcAft>
            </a:pPr>
            <a:r>
              <a:rPr lang="fr-FR" sz="2000">
                <a:latin typeface="Calibri" charset="0"/>
              </a:rPr>
              <a:t>Les </a:t>
            </a:r>
            <a:r>
              <a:rPr lang="fr-FR" sz="2000" b="1">
                <a:latin typeface="Calibri" charset="0"/>
              </a:rPr>
              <a:t>débits d</a:t>
            </a:r>
            <a:r>
              <a:rPr lang="ja-JP" altLang="fr-FR" sz="2000" b="1">
                <a:latin typeface="Calibri" charset="0"/>
              </a:rPr>
              <a:t>’</a:t>
            </a:r>
            <a:r>
              <a:rPr lang="fr-FR" sz="2000" b="1">
                <a:latin typeface="Calibri" charset="0"/>
              </a:rPr>
              <a:t>air par ouverture des fenêtres </a:t>
            </a:r>
            <a:r>
              <a:rPr lang="fr-FR" sz="2000">
                <a:latin typeface="Calibri" charset="0"/>
              </a:rPr>
              <a:t>sont calculés indépendamment</a:t>
            </a:r>
            <a:r>
              <a:rPr lang="fr-FR" sz="2000" b="1">
                <a:latin typeface="Calibri" charset="0"/>
              </a:rPr>
              <a:t> </a:t>
            </a:r>
            <a:r>
              <a:rPr lang="fr-FR" sz="2000">
                <a:latin typeface="Calibri" charset="0"/>
              </a:rPr>
              <a:t>de la protection mise en place : insertion d</a:t>
            </a:r>
            <a:r>
              <a:rPr lang="ja-JP" altLang="fr-FR" sz="2000">
                <a:latin typeface="Calibri" charset="0"/>
              </a:rPr>
              <a:t>’</a:t>
            </a:r>
            <a:r>
              <a:rPr lang="fr-FR" sz="2000">
                <a:latin typeface="Calibri" charset="0"/>
              </a:rPr>
              <a:t>un coefficient de porosité des protections solaires</a:t>
            </a:r>
          </a:p>
          <a:p>
            <a:pPr algn="just">
              <a:lnSpc>
                <a:spcPct val="115000"/>
              </a:lnSpc>
              <a:spcAft>
                <a:spcPts val="1000"/>
              </a:spcAft>
            </a:pPr>
            <a:r>
              <a:rPr lang="fr-FR" sz="2000">
                <a:latin typeface="Calibri" charset="0"/>
              </a:rPr>
              <a:t>Les </a:t>
            </a:r>
            <a:r>
              <a:rPr lang="fr-FR" sz="2000" b="1">
                <a:latin typeface="Calibri" charset="0"/>
              </a:rPr>
              <a:t>apports internes </a:t>
            </a:r>
            <a:r>
              <a:rPr lang="fr-FR" sz="2000">
                <a:latin typeface="Calibri" charset="0"/>
              </a:rPr>
              <a:t>ne sont pas différenciés entre maison individuelle et immeuble collectif</a:t>
            </a:r>
          </a:p>
          <a:p>
            <a:endParaRPr lang="fr-FR" sz="2000">
              <a:latin typeface="Calibri" charset="0"/>
            </a:endParaRPr>
          </a:p>
          <a:p>
            <a:endParaRPr lang="fr-FR" sz="2000">
              <a:latin typeface="Calibri" charset="0"/>
            </a:endParaRPr>
          </a:p>
        </p:txBody>
      </p:sp>
      <p:sp>
        <p:nvSpPr>
          <p:cNvPr id="12292" name="ZoneTexte 3"/>
          <p:cNvSpPr txBox="1">
            <a:spLocks noChangeArrowheads="1"/>
          </p:cNvSpPr>
          <p:nvPr/>
        </p:nvSpPr>
        <p:spPr bwMode="auto">
          <a:xfrm>
            <a:off x="2411413" y="5876925"/>
            <a:ext cx="6408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2000" b="1">
                <a:solidFill>
                  <a:srgbClr val="2C1A9A"/>
                </a:solidFill>
                <a:latin typeface="Calibri" charset="0"/>
                <a:sym typeface="Wingdings" charset="0"/>
              </a:rPr>
              <a:t> Propositions d</a:t>
            </a:r>
            <a:r>
              <a:rPr lang="ja-JP" altLang="fr-FR" sz="2000" b="1">
                <a:solidFill>
                  <a:srgbClr val="2C1A9A"/>
                </a:solidFill>
                <a:latin typeface="Calibri" charset="0"/>
                <a:sym typeface="Wingdings" charset="0"/>
              </a:rPr>
              <a:t>’</a:t>
            </a:r>
            <a:r>
              <a:rPr lang="fr-FR" sz="2000" b="1">
                <a:solidFill>
                  <a:srgbClr val="2C1A9A"/>
                </a:solidFill>
                <a:latin typeface="Calibri" charset="0"/>
                <a:sym typeface="Wingdings" charset="0"/>
              </a:rPr>
              <a:t>amélioration pour chaque point indiqué</a:t>
            </a:r>
            <a:endParaRPr lang="fr-FR" sz="2000" b="1">
              <a:solidFill>
                <a:srgbClr val="2C1A9A"/>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81100" y="71438"/>
            <a:ext cx="6534150" cy="762000"/>
          </a:xfrm>
        </p:spPr>
        <p:txBody>
          <a:bodyPr/>
          <a:lstStyle/>
          <a:p>
            <a:r>
              <a:rPr>
                <a:latin typeface="Calibri" charset="0"/>
              </a:rPr>
              <a:t>Sommaire</a:t>
            </a:r>
            <a:endParaRPr b="0">
              <a:latin typeface="Calibri" charset="0"/>
            </a:endParaRPr>
          </a:p>
        </p:txBody>
      </p:sp>
      <p:sp>
        <p:nvSpPr>
          <p:cNvPr id="13315" name="Espace réservé du contenu 4"/>
          <p:cNvSpPr>
            <a:spLocks noGrp="1"/>
          </p:cNvSpPr>
          <p:nvPr>
            <p:ph idx="1"/>
          </p:nvPr>
        </p:nvSpPr>
        <p:spPr>
          <a:xfrm>
            <a:off x="1928813" y="903288"/>
            <a:ext cx="7429500" cy="4525962"/>
          </a:xfrm>
        </p:spPr>
        <p:txBody>
          <a:bodyPr/>
          <a:lstStyle/>
          <a:p>
            <a:pPr>
              <a:buFont typeface="Wingdings" charset="0"/>
              <a:buNone/>
            </a:pPr>
            <a:r>
              <a:rPr lang="fr-FR" sz="2000" u="sng">
                <a:latin typeface="Calibri" charset="0"/>
              </a:rPr>
              <a:t>1. Evaluation actuelle du confort d</a:t>
            </a:r>
            <a:r>
              <a:rPr lang="ja-JP" altLang="fr-FR" sz="2000" u="sng">
                <a:latin typeface="Calibri" charset="0"/>
              </a:rPr>
              <a:t>’</a:t>
            </a:r>
            <a:r>
              <a:rPr lang="fr-FR" sz="2000" u="sng">
                <a:latin typeface="Calibri" charset="0"/>
              </a:rPr>
              <a:t>été (Tic et Tic réf)</a:t>
            </a:r>
          </a:p>
          <a:p>
            <a:pPr>
              <a:buFont typeface="Wingdings" charset="0"/>
              <a:buNone/>
            </a:pPr>
            <a:r>
              <a:rPr lang="fr-FR" sz="2000">
                <a:latin typeface="Calibri" charset="0"/>
              </a:rPr>
              <a:t>		1.1. Description</a:t>
            </a:r>
          </a:p>
          <a:p>
            <a:pPr>
              <a:buFont typeface="Wingdings" charset="0"/>
              <a:buNone/>
            </a:pPr>
            <a:r>
              <a:rPr lang="fr-FR" sz="2000">
                <a:latin typeface="Calibri" charset="0"/>
              </a:rPr>
              <a:t>		1.2. Propositions d</a:t>
            </a:r>
            <a:r>
              <a:rPr lang="ja-JP" altLang="fr-FR" sz="2000">
                <a:latin typeface="Calibri" charset="0"/>
              </a:rPr>
              <a:t>’</a:t>
            </a:r>
            <a:r>
              <a:rPr lang="fr-FR" sz="2000">
                <a:latin typeface="Calibri" charset="0"/>
              </a:rPr>
              <a:t>améliorations</a:t>
            </a:r>
          </a:p>
          <a:p>
            <a:pPr>
              <a:buFont typeface="Wingdings" charset="0"/>
              <a:buNone/>
            </a:pPr>
            <a:endParaRPr lang="fr-FR" sz="1000">
              <a:latin typeface="Calibri" charset="0"/>
            </a:endParaRPr>
          </a:p>
          <a:p>
            <a:pPr>
              <a:buFont typeface="Wingdings" charset="0"/>
              <a:buNone/>
            </a:pPr>
            <a:r>
              <a:rPr lang="fr-FR" sz="2000" u="sng">
                <a:solidFill>
                  <a:srgbClr val="FF0000"/>
                </a:solidFill>
                <a:latin typeface="Calibri" charset="0"/>
              </a:rPr>
              <a:t>2. Indicateur proposé par le CSTB</a:t>
            </a:r>
            <a:r>
              <a:rPr lang="fr-FR" sz="2000">
                <a:solidFill>
                  <a:srgbClr val="FF0000"/>
                </a:solidFill>
                <a:latin typeface="Calibri" charset="0"/>
              </a:rPr>
              <a:t>	</a:t>
            </a:r>
          </a:p>
          <a:p>
            <a:pPr>
              <a:buFont typeface="Wingdings" charset="0"/>
              <a:buNone/>
            </a:pPr>
            <a:r>
              <a:rPr lang="fr-FR" sz="2000">
                <a:solidFill>
                  <a:srgbClr val="FF0000"/>
                </a:solidFill>
                <a:latin typeface="Calibri" charset="0"/>
              </a:rPr>
              <a:t>		2.1. Rappels sur les normes 15251 et 7730</a:t>
            </a:r>
          </a:p>
          <a:p>
            <a:pPr>
              <a:buFont typeface="Wingdings" charset="0"/>
              <a:buNone/>
            </a:pPr>
            <a:r>
              <a:rPr lang="fr-FR" sz="2000">
                <a:latin typeface="Calibri" charset="0"/>
              </a:rPr>
              <a:t>		2.2. Définition de l</a:t>
            </a:r>
            <a:r>
              <a:rPr lang="ja-JP" altLang="fr-FR" sz="2000">
                <a:latin typeface="Calibri" charset="0"/>
              </a:rPr>
              <a:t>’</a:t>
            </a:r>
            <a:r>
              <a:rPr lang="fr-FR" sz="2000">
                <a:latin typeface="Calibri" charset="0"/>
              </a:rPr>
              <a:t>indicateur</a:t>
            </a:r>
          </a:p>
          <a:p>
            <a:pPr>
              <a:buFont typeface="Wingdings" charset="0"/>
              <a:buNone/>
            </a:pPr>
            <a:endParaRPr lang="fr-FR" sz="1000">
              <a:latin typeface="Calibri" charset="0"/>
            </a:endParaRPr>
          </a:p>
          <a:p>
            <a:pPr>
              <a:buFont typeface="Wingdings" charset="0"/>
              <a:buNone/>
            </a:pPr>
            <a:r>
              <a:rPr lang="fr-FR" sz="2000" u="sng">
                <a:latin typeface="Calibri" charset="0"/>
              </a:rPr>
              <a:t>3. Modélisations réalisées</a:t>
            </a:r>
          </a:p>
          <a:p>
            <a:pPr>
              <a:buFont typeface="Wingdings" charset="0"/>
              <a:buNone/>
            </a:pPr>
            <a:r>
              <a:rPr lang="fr-FR" sz="2000">
                <a:latin typeface="Calibri" charset="0"/>
              </a:rPr>
              <a:t>		</a:t>
            </a:r>
            <a:endParaRPr lang="fr-FR" sz="1000">
              <a:latin typeface="Calibri" charset="0"/>
            </a:endParaRPr>
          </a:p>
          <a:p>
            <a:pPr>
              <a:buFont typeface="Wingdings" charset="0"/>
              <a:buNone/>
            </a:pPr>
            <a:r>
              <a:rPr lang="fr-FR" sz="2000" u="sng">
                <a:latin typeface="Calibri" charset="0"/>
              </a:rPr>
              <a:t>4. Résultats</a:t>
            </a:r>
          </a:p>
          <a:p>
            <a:pPr>
              <a:buFont typeface="Wingdings" charset="0"/>
              <a:buNone/>
            </a:pPr>
            <a:r>
              <a:rPr lang="fr-FR" sz="2000">
                <a:latin typeface="Calibri" charset="0"/>
              </a:rPr>
              <a:t>		4.1. Variations des indicateurs de confort d</a:t>
            </a:r>
            <a:r>
              <a:rPr lang="ja-JP" altLang="fr-FR" sz="2000">
                <a:latin typeface="Calibri" charset="0"/>
              </a:rPr>
              <a:t>’</a:t>
            </a:r>
            <a:r>
              <a:rPr lang="fr-FR" sz="2000">
                <a:latin typeface="Calibri" charset="0"/>
              </a:rPr>
              <a:t>été</a:t>
            </a:r>
          </a:p>
          <a:p>
            <a:pPr>
              <a:buFont typeface="Wingdings" charset="0"/>
              <a:buNone/>
            </a:pPr>
            <a:r>
              <a:rPr lang="fr-FR" sz="2000">
                <a:latin typeface="Calibri" charset="0"/>
              </a:rPr>
              <a:t>		4.2. Lien avec étude ALDES</a:t>
            </a:r>
          </a:p>
          <a:p>
            <a:pPr>
              <a:buFont typeface="Wingdings" charset="0"/>
              <a:buNone/>
            </a:pPr>
            <a:endParaRPr lang="fr-FR" sz="1000">
              <a:latin typeface="Calibri" charset="0"/>
            </a:endParaRPr>
          </a:p>
          <a:p>
            <a:pPr>
              <a:buFont typeface="Wingdings" charset="0"/>
              <a:buNone/>
            </a:pPr>
            <a:r>
              <a:rPr lang="fr-FR" sz="2000" u="sng">
                <a:latin typeface="Calibri" charset="0"/>
              </a:rPr>
              <a:t>5.Conclusion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57250" y="238125"/>
            <a:ext cx="7858125" cy="762000"/>
          </a:xfrm>
        </p:spPr>
        <p:txBody>
          <a:bodyPr/>
          <a:lstStyle/>
          <a:p>
            <a:r>
              <a:rPr>
                <a:latin typeface="Calibri" charset="0"/>
              </a:rPr>
              <a:t>Normes NF EN 15251 et NF EN ISO 7730</a:t>
            </a:r>
            <a:endParaRPr b="0">
              <a:latin typeface="Calibri" charset="0"/>
            </a:endParaRPr>
          </a:p>
        </p:txBody>
      </p:sp>
      <p:sp>
        <p:nvSpPr>
          <p:cNvPr id="14339" name="Espace réservé du contenu 3"/>
          <p:cNvSpPr>
            <a:spLocks noGrp="1"/>
          </p:cNvSpPr>
          <p:nvPr>
            <p:ph idx="1"/>
          </p:nvPr>
        </p:nvSpPr>
        <p:spPr>
          <a:xfrm>
            <a:off x="1643063" y="1928813"/>
            <a:ext cx="7286625" cy="4525962"/>
          </a:xfrm>
        </p:spPr>
        <p:txBody>
          <a:bodyPr/>
          <a:lstStyle/>
          <a:p>
            <a:r>
              <a:rPr lang="fr-FR" sz="2000" b="1">
                <a:latin typeface="Calibri" charset="0"/>
                <a:ea typeface="Calibri" charset="0"/>
                <a:cs typeface="Times New Roman" charset="0"/>
              </a:rPr>
              <a:t>La norme 15251 </a:t>
            </a:r>
            <a:r>
              <a:rPr lang="fr-FR" sz="2000">
                <a:latin typeface="Calibri" charset="0"/>
                <a:ea typeface="Calibri" charset="0"/>
                <a:cs typeface="Times New Roman" charset="0"/>
              </a:rPr>
              <a:t>permet d</a:t>
            </a:r>
            <a:r>
              <a:rPr lang="ja-JP" altLang="fr-FR" sz="2000">
                <a:latin typeface="Calibri" charset="0"/>
                <a:ea typeface="Calibri" charset="0"/>
                <a:cs typeface="Times New Roman" charset="0"/>
              </a:rPr>
              <a:t>’</a:t>
            </a:r>
            <a:r>
              <a:rPr lang="fr-FR" sz="2000">
                <a:latin typeface="Calibri" charset="0"/>
                <a:ea typeface="Calibri" charset="0"/>
                <a:cs typeface="Times New Roman" charset="0"/>
              </a:rPr>
              <a:t>identifier les paramètres de l'ambiance intérieure utiles pour le contrôle et l'affichage du confort intérieur</a:t>
            </a:r>
          </a:p>
          <a:p>
            <a:endParaRPr lang="fr-FR" sz="2000">
              <a:latin typeface="Calibri" charset="0"/>
              <a:ea typeface="Calibri" charset="0"/>
              <a:cs typeface="Times New Roman" charset="0"/>
            </a:endParaRPr>
          </a:p>
          <a:p>
            <a:r>
              <a:rPr lang="fr-FR" sz="2000">
                <a:latin typeface="Calibri" charset="0"/>
                <a:ea typeface="Calibri" charset="0"/>
                <a:cs typeface="Times New Roman" charset="0"/>
              </a:rPr>
              <a:t>Elle donne des exemples ou recommandations de plages admissibles pour certains de ces indicateurs</a:t>
            </a:r>
          </a:p>
          <a:p>
            <a:endParaRPr lang="fr-FR" sz="2000">
              <a:latin typeface="Calibri" charset="0"/>
              <a:ea typeface="Calibri" charset="0"/>
              <a:cs typeface="Times New Roman" charset="0"/>
            </a:endParaRPr>
          </a:p>
          <a:p>
            <a:r>
              <a:rPr lang="fr-FR" sz="2000" b="1">
                <a:latin typeface="Calibri" charset="0"/>
                <a:ea typeface="Calibri" charset="0"/>
                <a:cs typeface="Times New Roman" charset="0"/>
              </a:rPr>
              <a:t>La norme NF EN ISO 7730 </a:t>
            </a:r>
            <a:r>
              <a:rPr lang="fr-FR" sz="2000">
                <a:latin typeface="Calibri" charset="0"/>
                <a:ea typeface="Calibri" charset="0"/>
                <a:cs typeface="Times New Roman" charset="0"/>
              </a:rPr>
              <a:t>permet de calculer ces indicateurs</a:t>
            </a:r>
          </a:p>
          <a:p>
            <a:pPr>
              <a:buFont typeface="Wingdings" charset="0"/>
              <a:buNone/>
            </a:pPr>
            <a:endParaRPr lang="fr-FR" sz="2000">
              <a:latin typeface="Calibri" charset="0"/>
              <a:ea typeface="Calibri" charset="0"/>
              <a:cs typeface="Times New Roman" charset="0"/>
            </a:endParaRPr>
          </a:p>
          <a:p>
            <a:pPr>
              <a:buFont typeface="Wingdings" charset="0"/>
              <a:buNone/>
            </a:pPr>
            <a:endParaRPr lang="fr-FR" sz="2000">
              <a:latin typeface="Calibri" charset="0"/>
              <a:ea typeface="Calibri"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57250" y="238125"/>
            <a:ext cx="7858125" cy="762000"/>
          </a:xfrm>
        </p:spPr>
        <p:txBody>
          <a:bodyPr/>
          <a:lstStyle/>
          <a:p>
            <a:r>
              <a:rPr>
                <a:latin typeface="Calibri" charset="0"/>
              </a:rPr>
              <a:t>Norme NF EN ISO 7730</a:t>
            </a:r>
            <a:endParaRPr b="0">
              <a:latin typeface="Calibri" charset="0"/>
            </a:endParaRPr>
          </a:p>
        </p:txBody>
      </p:sp>
      <p:sp>
        <p:nvSpPr>
          <p:cNvPr id="15363" name="Espace réservé du contenu 3"/>
          <p:cNvSpPr>
            <a:spLocks noGrp="1"/>
          </p:cNvSpPr>
          <p:nvPr>
            <p:ph idx="1"/>
          </p:nvPr>
        </p:nvSpPr>
        <p:spPr>
          <a:xfrm>
            <a:off x="1643063" y="1117600"/>
            <a:ext cx="7286625" cy="1382713"/>
          </a:xfrm>
        </p:spPr>
        <p:txBody>
          <a:bodyPr/>
          <a:lstStyle/>
          <a:p>
            <a:r>
              <a:rPr lang="fr-FR" sz="2000">
                <a:latin typeface="Calibri" charset="0"/>
              </a:rPr>
              <a:t>Lorsque les facteurs agissant sur le confort ont été estimés ou mesurés, la sensation thermique du corps considéré dans son ensemble peut être prédite en calculant </a:t>
            </a:r>
            <a:r>
              <a:rPr lang="fr-FR" sz="2000" b="1">
                <a:latin typeface="Calibri" charset="0"/>
              </a:rPr>
              <a:t>l'indice PMV </a:t>
            </a:r>
            <a:r>
              <a:rPr lang="fr-FR" sz="2000">
                <a:latin typeface="Calibri" charset="0"/>
              </a:rPr>
              <a:t>(vote moyen prévisible, de l'anglais </a:t>
            </a:r>
            <a:r>
              <a:rPr lang="fr-FR" sz="2000" i="1">
                <a:latin typeface="Calibri" charset="0"/>
              </a:rPr>
              <a:t>Predicted Mean Vote )</a:t>
            </a:r>
          </a:p>
          <a:p>
            <a:endParaRPr lang="fr-FR" sz="2000" i="1">
              <a:latin typeface="Calibri" charset="0"/>
              <a:ea typeface="Calibri" charset="0"/>
              <a:cs typeface="Times New Roman" charset="0"/>
            </a:endParaRPr>
          </a:p>
          <a:p>
            <a:endParaRPr lang="fr-FR" sz="2000" i="1">
              <a:latin typeface="Calibri" charset="0"/>
              <a:ea typeface="Calibri" charset="0"/>
              <a:cs typeface="Times New Roman" charset="0"/>
            </a:endParaRPr>
          </a:p>
          <a:p>
            <a:endParaRPr lang="fr-FR" sz="2000" i="1">
              <a:latin typeface="Calibri" charset="0"/>
              <a:ea typeface="Calibri" charset="0"/>
              <a:cs typeface="Times New Roman" charset="0"/>
            </a:endParaRPr>
          </a:p>
          <a:p>
            <a:endParaRPr lang="fr-FR" sz="2000" i="1">
              <a:latin typeface="Calibri" charset="0"/>
              <a:ea typeface="Calibri" charset="0"/>
              <a:cs typeface="Times New Roman" charset="0"/>
            </a:endParaRPr>
          </a:p>
          <a:p>
            <a:endParaRPr lang="fr-FR" sz="2000" i="1">
              <a:latin typeface="Calibri" charset="0"/>
              <a:ea typeface="Calibri" charset="0"/>
              <a:cs typeface="Times New Roman" charset="0"/>
            </a:endParaRPr>
          </a:p>
          <a:p>
            <a:endParaRPr lang="fr-FR" sz="2000" i="1">
              <a:latin typeface="Calibri" charset="0"/>
              <a:ea typeface="Calibri" charset="0"/>
              <a:cs typeface="Times New Roman" charset="0"/>
            </a:endParaRPr>
          </a:p>
          <a:p>
            <a:endParaRPr lang="fr-FR" sz="2000" i="1">
              <a:latin typeface="Calibri" charset="0"/>
              <a:ea typeface="Calibri" charset="0"/>
              <a:cs typeface="Times New Roman" charset="0"/>
            </a:endParaRPr>
          </a:p>
          <a:p>
            <a:r>
              <a:rPr lang="fr-FR" sz="2000">
                <a:latin typeface="Calibri" charset="0"/>
                <a:ea typeface="Calibri" charset="0"/>
                <a:cs typeface="Times New Roman" charset="0"/>
              </a:rPr>
              <a:t>Le PMV dépend de nombreux paramètres: métabolisme, T° de l</a:t>
            </a:r>
            <a:r>
              <a:rPr lang="ja-JP" altLang="fr-FR" sz="2000">
                <a:latin typeface="Calibri" charset="0"/>
                <a:ea typeface="Calibri" charset="0"/>
                <a:cs typeface="Times New Roman" charset="0"/>
              </a:rPr>
              <a:t>’</a:t>
            </a:r>
            <a:r>
              <a:rPr lang="fr-FR" sz="2000">
                <a:latin typeface="Calibri" charset="0"/>
                <a:ea typeface="Calibri" charset="0"/>
                <a:cs typeface="Times New Roman" charset="0"/>
              </a:rPr>
              <a:t>air et opérative, habillement, vitesse d</a:t>
            </a:r>
            <a:r>
              <a:rPr lang="ja-JP" altLang="fr-FR" sz="2000">
                <a:latin typeface="Calibri" charset="0"/>
                <a:ea typeface="Calibri" charset="0"/>
                <a:cs typeface="Times New Roman" charset="0"/>
              </a:rPr>
              <a:t>’</a:t>
            </a:r>
            <a:r>
              <a:rPr lang="fr-FR" sz="2000">
                <a:latin typeface="Calibri" charset="0"/>
                <a:ea typeface="Calibri" charset="0"/>
                <a:cs typeface="Times New Roman" charset="0"/>
              </a:rPr>
              <a:t>air, hygrométrie, etc…</a:t>
            </a:r>
          </a:p>
          <a:p>
            <a:pPr>
              <a:buFont typeface="Wingdings" charset="0"/>
              <a:buNone/>
            </a:pPr>
            <a:endParaRPr lang="fr-FR" sz="2000">
              <a:latin typeface="Calibri" charset="0"/>
            </a:endParaRPr>
          </a:p>
          <a:p>
            <a:pPr>
              <a:buFont typeface="Wingdings" charset="0"/>
              <a:buNone/>
            </a:pPr>
            <a:endParaRPr lang="fr-FR" sz="2000">
              <a:latin typeface="Calibri" charset="0"/>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2428875"/>
            <a:ext cx="3386137"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57250" y="71438"/>
            <a:ext cx="7858125" cy="762000"/>
          </a:xfrm>
        </p:spPr>
        <p:txBody>
          <a:bodyPr/>
          <a:lstStyle/>
          <a:p>
            <a:r>
              <a:rPr>
                <a:latin typeface="Calibri" charset="0"/>
              </a:rPr>
              <a:t>Norme NF EN ISO 7730</a:t>
            </a:r>
            <a:endParaRPr b="0">
              <a:latin typeface="Calibri" charset="0"/>
            </a:endParaRPr>
          </a:p>
        </p:txBody>
      </p:sp>
      <p:sp>
        <p:nvSpPr>
          <p:cNvPr id="16387" name="Espace réservé du contenu 3"/>
          <p:cNvSpPr>
            <a:spLocks noGrp="1"/>
          </p:cNvSpPr>
          <p:nvPr>
            <p:ph idx="1"/>
          </p:nvPr>
        </p:nvSpPr>
        <p:spPr>
          <a:xfrm>
            <a:off x="1428750" y="1117600"/>
            <a:ext cx="7500938" cy="1382713"/>
          </a:xfrm>
        </p:spPr>
        <p:txBody>
          <a:bodyPr/>
          <a:lstStyle/>
          <a:p>
            <a:r>
              <a:rPr lang="fr-FR" sz="2000">
                <a:latin typeface="Calibri" charset="0"/>
              </a:rPr>
              <a:t>Les votes individuels PMV sont dispersés autour de cette valeur moyenne de 0 et il peut être utile de prévoir le nombre de personnes susceptibles de ressentir un inconfort chaud ou froid.</a:t>
            </a:r>
          </a:p>
          <a:p>
            <a:r>
              <a:rPr lang="fr-FR" sz="2000">
                <a:latin typeface="Calibri" charset="0"/>
              </a:rPr>
              <a:t>L'indice PPD établit une </a:t>
            </a:r>
            <a:r>
              <a:rPr lang="fr-FR" sz="2000" b="1">
                <a:latin typeface="Calibri" charset="0"/>
              </a:rPr>
              <a:t>prévision quantitative du pourcentage de personnes insatisfaites</a:t>
            </a:r>
            <a:r>
              <a:rPr lang="fr-FR" sz="2000">
                <a:latin typeface="Calibri" charset="0"/>
              </a:rPr>
              <a:t> thermiquement, susceptibles d'avoir trop chaud ou trop froid</a:t>
            </a:r>
          </a:p>
          <a:p>
            <a:pPr>
              <a:buFont typeface="Wingdings" charset="0"/>
              <a:buNone/>
            </a:pPr>
            <a:endParaRPr lang="fr-FR" sz="2000">
              <a:latin typeface="Calibri" charset="0"/>
            </a:endParaRP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888" y="3529013"/>
            <a:ext cx="5472112"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81100" y="71438"/>
            <a:ext cx="6534150" cy="762000"/>
          </a:xfrm>
        </p:spPr>
        <p:txBody>
          <a:bodyPr/>
          <a:lstStyle/>
          <a:p>
            <a:r>
              <a:rPr>
                <a:latin typeface="Calibri" charset="0"/>
              </a:rPr>
              <a:t>Sommaire</a:t>
            </a:r>
            <a:endParaRPr b="0">
              <a:latin typeface="Calibri" charset="0"/>
            </a:endParaRPr>
          </a:p>
        </p:txBody>
      </p:sp>
      <p:sp>
        <p:nvSpPr>
          <p:cNvPr id="17411" name="Espace réservé du contenu 4"/>
          <p:cNvSpPr>
            <a:spLocks noGrp="1"/>
          </p:cNvSpPr>
          <p:nvPr>
            <p:ph idx="1"/>
          </p:nvPr>
        </p:nvSpPr>
        <p:spPr>
          <a:xfrm>
            <a:off x="1928813" y="903288"/>
            <a:ext cx="7429500" cy="4525962"/>
          </a:xfrm>
        </p:spPr>
        <p:txBody>
          <a:bodyPr/>
          <a:lstStyle/>
          <a:p>
            <a:pPr>
              <a:buFont typeface="Wingdings" charset="0"/>
              <a:buNone/>
            </a:pPr>
            <a:r>
              <a:rPr lang="fr-FR" sz="2000" u="sng">
                <a:latin typeface="Calibri" charset="0"/>
              </a:rPr>
              <a:t>1. Evaluation actuelle du confort d</a:t>
            </a:r>
            <a:r>
              <a:rPr lang="ja-JP" altLang="fr-FR" sz="2000" u="sng">
                <a:latin typeface="Calibri" charset="0"/>
              </a:rPr>
              <a:t>’</a:t>
            </a:r>
            <a:r>
              <a:rPr lang="fr-FR" sz="2000" u="sng">
                <a:latin typeface="Calibri" charset="0"/>
              </a:rPr>
              <a:t>été (Tic et Tic réf)</a:t>
            </a:r>
          </a:p>
          <a:p>
            <a:pPr>
              <a:buFont typeface="Wingdings" charset="0"/>
              <a:buNone/>
            </a:pPr>
            <a:r>
              <a:rPr lang="fr-FR" sz="2000">
                <a:latin typeface="Calibri" charset="0"/>
              </a:rPr>
              <a:t>		1.1. Description</a:t>
            </a:r>
          </a:p>
          <a:p>
            <a:pPr>
              <a:buFont typeface="Wingdings" charset="0"/>
              <a:buNone/>
            </a:pPr>
            <a:r>
              <a:rPr lang="fr-FR" sz="2000">
                <a:latin typeface="Calibri" charset="0"/>
              </a:rPr>
              <a:t>		1.2. Propositions d</a:t>
            </a:r>
            <a:r>
              <a:rPr lang="ja-JP" altLang="fr-FR" sz="2000">
                <a:latin typeface="Calibri" charset="0"/>
              </a:rPr>
              <a:t>’</a:t>
            </a:r>
            <a:r>
              <a:rPr lang="fr-FR" sz="2000">
                <a:latin typeface="Calibri" charset="0"/>
              </a:rPr>
              <a:t>améliorations</a:t>
            </a:r>
          </a:p>
          <a:p>
            <a:pPr>
              <a:buFont typeface="Wingdings" charset="0"/>
              <a:buNone/>
            </a:pPr>
            <a:endParaRPr lang="fr-FR" sz="1000">
              <a:latin typeface="Calibri" charset="0"/>
            </a:endParaRPr>
          </a:p>
          <a:p>
            <a:pPr>
              <a:buFont typeface="Wingdings" charset="0"/>
              <a:buNone/>
            </a:pPr>
            <a:r>
              <a:rPr lang="fr-FR" sz="2000" u="sng">
                <a:latin typeface="Calibri" charset="0"/>
              </a:rPr>
              <a:t>2. Indicateur proposé par le CSTB</a:t>
            </a:r>
            <a:r>
              <a:rPr lang="fr-FR" sz="2000">
                <a:latin typeface="Calibri" charset="0"/>
              </a:rPr>
              <a:t>	</a:t>
            </a:r>
          </a:p>
          <a:p>
            <a:pPr>
              <a:buFont typeface="Wingdings" charset="0"/>
              <a:buNone/>
            </a:pPr>
            <a:r>
              <a:rPr lang="fr-FR" sz="2000">
                <a:solidFill>
                  <a:srgbClr val="FF0000"/>
                </a:solidFill>
                <a:latin typeface="Calibri" charset="0"/>
              </a:rPr>
              <a:t>		</a:t>
            </a:r>
            <a:r>
              <a:rPr lang="fr-FR" sz="2000">
                <a:latin typeface="Calibri" charset="0"/>
              </a:rPr>
              <a:t>2.1. Rappels sur les normes 15251 et 7730</a:t>
            </a:r>
          </a:p>
          <a:p>
            <a:pPr>
              <a:buFont typeface="Wingdings" charset="0"/>
              <a:buNone/>
            </a:pPr>
            <a:r>
              <a:rPr lang="fr-FR" sz="2000">
                <a:solidFill>
                  <a:srgbClr val="FF0000"/>
                </a:solidFill>
                <a:latin typeface="Calibri" charset="0"/>
              </a:rPr>
              <a:t>		2.2. Définition de l</a:t>
            </a:r>
            <a:r>
              <a:rPr lang="ja-JP" altLang="fr-FR" sz="2000">
                <a:solidFill>
                  <a:srgbClr val="FF0000"/>
                </a:solidFill>
                <a:latin typeface="Calibri" charset="0"/>
              </a:rPr>
              <a:t>’</a:t>
            </a:r>
            <a:r>
              <a:rPr lang="fr-FR" sz="2000">
                <a:solidFill>
                  <a:srgbClr val="FF0000"/>
                </a:solidFill>
                <a:latin typeface="Calibri" charset="0"/>
              </a:rPr>
              <a:t>indicateur</a:t>
            </a:r>
          </a:p>
          <a:p>
            <a:pPr>
              <a:buFont typeface="Wingdings" charset="0"/>
              <a:buNone/>
            </a:pPr>
            <a:endParaRPr lang="fr-FR" sz="1000">
              <a:latin typeface="Calibri" charset="0"/>
            </a:endParaRPr>
          </a:p>
          <a:p>
            <a:pPr>
              <a:buFont typeface="Wingdings" charset="0"/>
              <a:buNone/>
            </a:pPr>
            <a:r>
              <a:rPr lang="fr-FR" sz="2000" u="sng">
                <a:latin typeface="Calibri" charset="0"/>
              </a:rPr>
              <a:t>3. Modélisations réalisées</a:t>
            </a:r>
          </a:p>
          <a:p>
            <a:pPr>
              <a:buFont typeface="Wingdings" charset="0"/>
              <a:buNone/>
            </a:pPr>
            <a:r>
              <a:rPr lang="fr-FR" sz="2000">
                <a:latin typeface="Calibri" charset="0"/>
              </a:rPr>
              <a:t>		</a:t>
            </a:r>
            <a:endParaRPr lang="fr-FR" sz="1000">
              <a:latin typeface="Calibri" charset="0"/>
            </a:endParaRPr>
          </a:p>
          <a:p>
            <a:pPr>
              <a:buFont typeface="Wingdings" charset="0"/>
              <a:buNone/>
            </a:pPr>
            <a:r>
              <a:rPr lang="fr-FR" sz="2000" u="sng">
                <a:latin typeface="Calibri" charset="0"/>
              </a:rPr>
              <a:t>4. Résultats</a:t>
            </a:r>
          </a:p>
          <a:p>
            <a:pPr>
              <a:buFont typeface="Wingdings" charset="0"/>
              <a:buNone/>
            </a:pPr>
            <a:r>
              <a:rPr lang="fr-FR" sz="2000">
                <a:latin typeface="Calibri" charset="0"/>
              </a:rPr>
              <a:t>		4.1. Variations des indicateurs de confort d</a:t>
            </a:r>
            <a:r>
              <a:rPr lang="ja-JP" altLang="fr-FR" sz="2000">
                <a:latin typeface="Calibri" charset="0"/>
              </a:rPr>
              <a:t>’</a:t>
            </a:r>
            <a:r>
              <a:rPr lang="fr-FR" sz="2000">
                <a:latin typeface="Calibri" charset="0"/>
              </a:rPr>
              <a:t>été</a:t>
            </a:r>
          </a:p>
          <a:p>
            <a:pPr>
              <a:buFont typeface="Wingdings" charset="0"/>
              <a:buNone/>
            </a:pPr>
            <a:r>
              <a:rPr lang="fr-FR" sz="2000">
                <a:latin typeface="Calibri" charset="0"/>
              </a:rPr>
              <a:t>		4.2. Lien avec étude ALDES</a:t>
            </a:r>
          </a:p>
          <a:p>
            <a:pPr>
              <a:buFont typeface="Wingdings" charset="0"/>
              <a:buNone/>
            </a:pPr>
            <a:endParaRPr lang="fr-FR" sz="1000">
              <a:latin typeface="Calibri" charset="0"/>
            </a:endParaRPr>
          </a:p>
          <a:p>
            <a:pPr>
              <a:buFont typeface="Wingdings" charset="0"/>
              <a:buNone/>
            </a:pPr>
            <a:r>
              <a:rPr lang="fr-FR" sz="2000" u="sng">
                <a:latin typeface="Calibri" charset="0"/>
              </a:rPr>
              <a:t>5.Conclusion</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95413" y="238125"/>
            <a:ext cx="6534150" cy="762000"/>
          </a:xfrm>
        </p:spPr>
        <p:txBody>
          <a:bodyPr/>
          <a:lstStyle/>
          <a:p>
            <a:r>
              <a:rPr>
                <a:latin typeface="Calibri" charset="0"/>
              </a:rPr>
              <a:t>Indicateur proposé par le CSTB</a:t>
            </a:r>
            <a:endParaRPr b="0">
              <a:latin typeface="Calibri" charset="0"/>
            </a:endParaRPr>
          </a:p>
        </p:txBody>
      </p:sp>
      <p:sp>
        <p:nvSpPr>
          <p:cNvPr id="18435" name="Espace réservé du contenu 3"/>
          <p:cNvSpPr>
            <a:spLocks noGrp="1"/>
          </p:cNvSpPr>
          <p:nvPr>
            <p:ph idx="1"/>
          </p:nvPr>
        </p:nvSpPr>
        <p:spPr>
          <a:xfrm>
            <a:off x="1643063" y="1117600"/>
            <a:ext cx="7286625" cy="4525963"/>
          </a:xfrm>
        </p:spPr>
        <p:txBody>
          <a:bodyPr/>
          <a:lstStyle/>
          <a:p>
            <a:pPr>
              <a:buFont typeface="Wingdings" charset="0"/>
              <a:buNone/>
            </a:pPr>
            <a:r>
              <a:rPr lang="fr-FR" sz="2000">
                <a:latin typeface="Calibri" charset="0"/>
              </a:rPr>
              <a:t>Indicateur basé sur:</a:t>
            </a:r>
          </a:p>
          <a:p>
            <a:r>
              <a:rPr lang="fr-FR" sz="2000">
                <a:latin typeface="Calibri" charset="0"/>
                <a:ea typeface="Calibri" charset="0"/>
                <a:cs typeface="Times New Roman" charset="0"/>
              </a:rPr>
              <a:t>Un </a:t>
            </a:r>
            <a:r>
              <a:rPr lang="fr-FR" sz="2000" b="1">
                <a:latin typeface="Calibri" charset="0"/>
                <a:ea typeface="Calibri" charset="0"/>
                <a:cs typeface="Times New Roman" charset="0"/>
              </a:rPr>
              <a:t>dépassement de température (« ∆</a:t>
            </a:r>
            <a:r>
              <a:rPr lang="el-GR" sz="2000" b="1">
                <a:latin typeface="Calibri" charset="0"/>
                <a:ea typeface="Calibri" charset="0"/>
                <a:cs typeface="Times New Roman" charset="0"/>
              </a:rPr>
              <a:t>θ</a:t>
            </a:r>
            <a:r>
              <a:rPr lang="fr-FR" sz="2000" b="1">
                <a:latin typeface="Calibri" charset="0"/>
                <a:ea typeface="Calibri" charset="0"/>
                <a:cs typeface="Times New Roman" charset="0"/>
              </a:rPr>
              <a:t> ») </a:t>
            </a:r>
            <a:r>
              <a:rPr lang="fr-FR" sz="2000">
                <a:latin typeface="Calibri" charset="0"/>
                <a:ea typeface="Calibri" charset="0"/>
                <a:cs typeface="Times New Roman" charset="0"/>
              </a:rPr>
              <a:t>par rapport à une température d</a:t>
            </a:r>
            <a:r>
              <a:rPr lang="ja-JP" altLang="fr-FR" sz="2000">
                <a:latin typeface="Calibri" charset="0"/>
                <a:ea typeface="Calibri" charset="0"/>
                <a:cs typeface="Times New Roman" charset="0"/>
              </a:rPr>
              <a:t>’</a:t>
            </a:r>
            <a:r>
              <a:rPr lang="fr-FR" sz="2000">
                <a:latin typeface="Calibri" charset="0"/>
                <a:ea typeface="Calibri" charset="0"/>
                <a:cs typeface="Times New Roman" charset="0"/>
              </a:rPr>
              <a:t>inconfort</a:t>
            </a:r>
          </a:p>
          <a:p>
            <a:endParaRPr lang="fr-FR" sz="2000">
              <a:latin typeface="Calibri" charset="0"/>
              <a:ea typeface="Calibri" charset="0"/>
              <a:cs typeface="Times New Roman" charset="0"/>
            </a:endParaRPr>
          </a:p>
          <a:p>
            <a:r>
              <a:rPr lang="fr-FR" sz="2000">
                <a:latin typeface="Calibri" charset="0"/>
                <a:ea typeface="Calibri" charset="0"/>
                <a:cs typeface="Times New Roman" charset="0"/>
              </a:rPr>
              <a:t>Pondéré (cad multiplié) par le </a:t>
            </a:r>
            <a:r>
              <a:rPr lang="fr-FR" sz="2000" b="1">
                <a:latin typeface="Calibri" charset="0"/>
                <a:ea typeface="Calibri" charset="0"/>
                <a:cs typeface="Times New Roman" charset="0"/>
              </a:rPr>
              <a:t>nombre moyen d</a:t>
            </a:r>
            <a:r>
              <a:rPr lang="ja-JP" altLang="fr-FR" sz="2000" b="1">
                <a:latin typeface="Calibri" charset="0"/>
                <a:ea typeface="Calibri" charset="0"/>
                <a:cs typeface="Times New Roman" charset="0"/>
              </a:rPr>
              <a:t>’</a:t>
            </a:r>
            <a:r>
              <a:rPr lang="fr-FR" sz="2000" b="1">
                <a:latin typeface="Calibri" charset="0"/>
                <a:ea typeface="Calibri" charset="0"/>
                <a:cs typeface="Times New Roman" charset="0"/>
              </a:rPr>
              <a:t>insatisfaits générés par ce dépassement de température (« ∆PPD »)</a:t>
            </a:r>
          </a:p>
          <a:p>
            <a:endParaRPr lang="fr-FR" sz="2000">
              <a:latin typeface="Calibri" charset="0"/>
              <a:ea typeface="Calibri" charset="0"/>
              <a:cs typeface="Times New Roman" charset="0"/>
            </a:endParaRPr>
          </a:p>
          <a:p>
            <a:r>
              <a:rPr lang="fr-FR" sz="2000">
                <a:latin typeface="Calibri" charset="0"/>
                <a:ea typeface="Calibri" charset="0"/>
                <a:cs typeface="Times New Roman" charset="0"/>
              </a:rPr>
              <a:t>Indicateur compilé heure par heure </a:t>
            </a:r>
            <a:r>
              <a:rPr lang="fr-FR" sz="2000" b="1">
                <a:latin typeface="Calibri" charset="0"/>
                <a:ea typeface="Calibri" charset="0"/>
                <a:cs typeface="Times New Roman" charset="0"/>
              </a:rPr>
              <a:t>par addition des indicateurs calculés heure par heure</a:t>
            </a:r>
          </a:p>
          <a:p>
            <a:pPr>
              <a:buFont typeface="Wingdings" charset="0"/>
              <a:buNone/>
            </a:pPr>
            <a:endParaRPr lang="fr-FR" sz="2000">
              <a:latin typeface="Calibri" charset="0"/>
            </a:endParaRPr>
          </a:p>
          <a:p>
            <a:pPr>
              <a:buFont typeface="Wingdings" charset="0"/>
              <a:buNone/>
            </a:pPr>
            <a:endParaRPr lang="fr-FR" sz="200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95413" y="238125"/>
            <a:ext cx="6534150" cy="762000"/>
          </a:xfrm>
        </p:spPr>
        <p:txBody>
          <a:bodyPr/>
          <a:lstStyle/>
          <a:p>
            <a:r>
              <a:rPr>
                <a:latin typeface="Calibri" charset="0"/>
              </a:rPr>
              <a:t>Indicateur proposé par le CSTB</a:t>
            </a:r>
            <a:endParaRPr b="0">
              <a:latin typeface="Calibri" charset="0"/>
            </a:endParaRPr>
          </a:p>
        </p:txBody>
      </p:sp>
      <p:sp>
        <p:nvSpPr>
          <p:cNvPr id="19459" name="Espace réservé du contenu 3"/>
          <p:cNvSpPr>
            <a:spLocks noGrp="1"/>
          </p:cNvSpPr>
          <p:nvPr>
            <p:ph idx="1"/>
          </p:nvPr>
        </p:nvSpPr>
        <p:spPr>
          <a:xfrm>
            <a:off x="2000250" y="857250"/>
            <a:ext cx="7286625" cy="4525963"/>
          </a:xfrm>
        </p:spPr>
        <p:txBody>
          <a:bodyPr/>
          <a:lstStyle/>
          <a:p>
            <a:pPr>
              <a:buFont typeface="Wingdings" charset="0"/>
              <a:buNone/>
            </a:pPr>
            <a:r>
              <a:rPr lang="fr-FR" sz="2000">
                <a:latin typeface="Calibri" charset="0"/>
              </a:rPr>
              <a:t>Détermination heure par heure de la température de confort:</a:t>
            </a:r>
          </a:p>
          <a:p>
            <a:pPr>
              <a:buFont typeface="Wingdings" charset="0"/>
              <a:buNone/>
            </a:pPr>
            <a:endParaRPr lang="fr-FR" sz="2000" b="1">
              <a:latin typeface="Calibri" charset="0"/>
              <a:ea typeface="Calibri" charset="0"/>
              <a:cs typeface="Times New Roman" charset="0"/>
            </a:endParaRPr>
          </a:p>
          <a:p>
            <a:pPr>
              <a:buFont typeface="Wingdings" charset="0"/>
              <a:buNone/>
            </a:pPr>
            <a:endParaRPr lang="fr-FR" sz="2000" b="1">
              <a:latin typeface="Calibri" charset="0"/>
              <a:ea typeface="Calibri" charset="0"/>
              <a:cs typeface="Times New Roman" charset="0"/>
            </a:endParaRPr>
          </a:p>
          <a:p>
            <a:pPr>
              <a:buFont typeface="Wingdings" charset="0"/>
              <a:buNone/>
            </a:pPr>
            <a:endParaRPr lang="fr-FR" sz="2000">
              <a:latin typeface="Calibri" charset="0"/>
            </a:endParaRPr>
          </a:p>
          <a:p>
            <a:pPr>
              <a:buFont typeface="Wingdings" charset="0"/>
              <a:buNone/>
            </a:pPr>
            <a:endParaRPr lang="fr-FR" sz="2000">
              <a:latin typeface="Calibri" charset="0"/>
            </a:endParaRPr>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3533775"/>
            <a:ext cx="752157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ChangeArrowheads="1"/>
          </p:cNvSpPr>
          <p:nvPr/>
        </p:nvSpPr>
        <p:spPr bwMode="auto">
          <a:xfrm>
            <a:off x="1714500" y="1114425"/>
            <a:ext cx="721518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fr-FR" sz="1800">
                <a:latin typeface="Calibri" charset="0"/>
                <a:ea typeface="Times New Roman" charset="0"/>
                <a:cs typeface="Arial" charset="0"/>
              </a:rPr>
              <a:t>La température extérieure glissante est une moyenne pondérée des températures des 7 jours précédents:</a:t>
            </a:r>
          </a:p>
          <a:p>
            <a:pPr algn="ctr" eaLnBrk="0" hangingPunct="0"/>
            <a:endParaRPr lang="fr-FR" sz="1800">
              <a:latin typeface="Calibri" charset="0"/>
              <a:ea typeface="Times New Roman" charset="0"/>
              <a:cs typeface="Arial" charset="0"/>
            </a:endParaRPr>
          </a:p>
          <a:p>
            <a:pPr eaLnBrk="0" hangingPunct="0"/>
            <a:r>
              <a:rPr lang="fr-FR" sz="1600" b="1">
                <a:latin typeface="Calibri" charset="0"/>
                <a:ea typeface="Times New Roman" charset="0"/>
                <a:cs typeface="Arial" charset="0"/>
              </a:rPr>
              <a:t>θ</a:t>
            </a:r>
            <a:r>
              <a:rPr lang="fr-FR" sz="1600" b="1" baseline="-30000">
                <a:latin typeface="Calibri" charset="0"/>
                <a:ea typeface="Times New Roman" charset="0"/>
                <a:cs typeface="Arial" charset="0"/>
              </a:rPr>
              <a:t>rm</a:t>
            </a:r>
            <a:r>
              <a:rPr lang="fr-FR" sz="1600" b="1">
                <a:latin typeface="Calibri" charset="0"/>
                <a:ea typeface="Times New Roman" charset="0"/>
                <a:cs typeface="Arial" charset="0"/>
              </a:rPr>
              <a:t> = (θ</a:t>
            </a:r>
            <a:r>
              <a:rPr lang="fr-FR" sz="1600" b="1" baseline="-30000">
                <a:latin typeface="Calibri" charset="0"/>
                <a:ea typeface="Times New Roman" charset="0"/>
                <a:cs typeface="Arial" charset="0"/>
              </a:rPr>
              <a:t>ed-1</a:t>
            </a:r>
            <a:r>
              <a:rPr lang="fr-FR" sz="1600" b="1">
                <a:latin typeface="Calibri" charset="0"/>
                <a:ea typeface="Times New Roman" charset="0"/>
                <a:cs typeface="Arial" charset="0"/>
              </a:rPr>
              <a:t> + 0,8. θ</a:t>
            </a:r>
            <a:r>
              <a:rPr lang="fr-FR" sz="1600" b="1" baseline="-30000">
                <a:latin typeface="Calibri" charset="0"/>
                <a:ea typeface="Times New Roman" charset="0"/>
                <a:cs typeface="Arial" charset="0"/>
              </a:rPr>
              <a:t>ed-2</a:t>
            </a:r>
            <a:r>
              <a:rPr lang="fr-FR" sz="1600" b="1">
                <a:latin typeface="Calibri" charset="0"/>
                <a:ea typeface="Times New Roman" charset="0"/>
                <a:cs typeface="Arial" charset="0"/>
              </a:rPr>
              <a:t> + 0,6. θ</a:t>
            </a:r>
            <a:r>
              <a:rPr lang="fr-FR" sz="1600" b="1" baseline="-30000">
                <a:latin typeface="Calibri" charset="0"/>
                <a:ea typeface="Times New Roman" charset="0"/>
                <a:cs typeface="Arial" charset="0"/>
              </a:rPr>
              <a:t>ed-3</a:t>
            </a:r>
            <a:r>
              <a:rPr lang="fr-FR" sz="1600" b="1">
                <a:latin typeface="Calibri" charset="0"/>
                <a:ea typeface="Times New Roman" charset="0"/>
                <a:cs typeface="Arial" charset="0"/>
              </a:rPr>
              <a:t> + 0,5 θ</a:t>
            </a:r>
            <a:r>
              <a:rPr lang="fr-FR" sz="1600" b="1" baseline="-30000">
                <a:latin typeface="Calibri" charset="0"/>
                <a:ea typeface="Times New Roman" charset="0"/>
                <a:cs typeface="Arial" charset="0"/>
              </a:rPr>
              <a:t>ed-4</a:t>
            </a:r>
            <a:r>
              <a:rPr lang="fr-FR" sz="1600" b="1">
                <a:latin typeface="Calibri" charset="0"/>
                <a:ea typeface="Times New Roman" charset="0"/>
                <a:cs typeface="Arial" charset="0"/>
              </a:rPr>
              <a:t>. + 0,4. θ</a:t>
            </a:r>
            <a:r>
              <a:rPr lang="fr-FR" sz="1600" b="1" baseline="-30000">
                <a:latin typeface="Calibri" charset="0"/>
                <a:ea typeface="Times New Roman" charset="0"/>
                <a:cs typeface="Arial" charset="0"/>
              </a:rPr>
              <a:t>ed-5</a:t>
            </a:r>
            <a:r>
              <a:rPr lang="fr-FR" sz="1600" b="1">
                <a:latin typeface="Calibri" charset="0"/>
                <a:ea typeface="Times New Roman" charset="0"/>
                <a:cs typeface="Arial" charset="0"/>
              </a:rPr>
              <a:t> + 0,3. θ</a:t>
            </a:r>
            <a:r>
              <a:rPr lang="fr-FR" sz="1600" b="1" baseline="-30000">
                <a:latin typeface="Calibri" charset="0"/>
                <a:ea typeface="Times New Roman" charset="0"/>
                <a:cs typeface="Arial" charset="0"/>
              </a:rPr>
              <a:t>ed-6</a:t>
            </a:r>
            <a:r>
              <a:rPr lang="fr-FR" sz="1600" b="1" baseline="30000">
                <a:latin typeface="Calibri" charset="0"/>
                <a:ea typeface="Times New Roman" charset="0"/>
                <a:cs typeface="Arial" charset="0"/>
              </a:rPr>
              <a:t> </a:t>
            </a:r>
            <a:r>
              <a:rPr lang="fr-FR" sz="1600" b="1">
                <a:latin typeface="Calibri" charset="0"/>
                <a:ea typeface="Times New Roman" charset="0"/>
                <a:cs typeface="Arial" charset="0"/>
              </a:rPr>
              <a:t>+ 0,2. θ</a:t>
            </a:r>
            <a:r>
              <a:rPr lang="fr-FR" sz="1600" b="1" baseline="-30000">
                <a:latin typeface="Calibri" charset="0"/>
                <a:ea typeface="Times New Roman" charset="0"/>
                <a:cs typeface="Arial" charset="0"/>
              </a:rPr>
              <a:t>ed-7</a:t>
            </a:r>
            <a:r>
              <a:rPr lang="fr-FR" sz="1600" b="1">
                <a:latin typeface="Calibri" charset="0"/>
                <a:ea typeface="Times New Roman" charset="0"/>
                <a:cs typeface="Arial" charset="0"/>
              </a:rPr>
              <a:t>)/3,8</a:t>
            </a:r>
            <a:endParaRPr lang="fr-FR" sz="1000" b="1">
              <a:ea typeface="Times New Roman" charset="0"/>
              <a:cs typeface="Arial" charset="0"/>
            </a:endParaRPr>
          </a:p>
          <a:p>
            <a:pPr eaLnBrk="0" hangingPunct="0"/>
            <a:r>
              <a:rPr lang="fr-FR" sz="1400">
                <a:latin typeface="Calibri" charset="0"/>
                <a:ea typeface="Times New Roman" charset="0"/>
                <a:cs typeface="Arial" charset="0"/>
              </a:rPr>
              <a:t>Avec</a:t>
            </a:r>
            <a:r>
              <a:rPr lang="fr-FR" sz="1400">
                <a:ea typeface="Times New Roman" charset="0"/>
                <a:cs typeface="Arial" charset="0"/>
              </a:rPr>
              <a:t> </a:t>
            </a:r>
            <a:r>
              <a:rPr lang="fr-FR" sz="1400">
                <a:latin typeface="Calibri" charset="0"/>
                <a:ea typeface="Times New Roman" charset="0"/>
                <a:cs typeface="Arial" charset="0"/>
              </a:rPr>
              <a:t>:</a:t>
            </a:r>
            <a:endParaRPr lang="fr-FR" sz="1600">
              <a:ea typeface="Times New Roman" charset="0"/>
              <a:cs typeface="Arial" charset="0"/>
            </a:endParaRPr>
          </a:p>
          <a:p>
            <a:pPr eaLnBrk="0" hangingPunct="0"/>
            <a:r>
              <a:rPr lang="fr-FR" sz="1400">
                <a:latin typeface="Calibri" charset="0"/>
                <a:ea typeface="Times New Roman" charset="0"/>
                <a:cs typeface="Arial" charset="0"/>
              </a:rPr>
              <a:t>Θ</a:t>
            </a:r>
            <a:r>
              <a:rPr lang="fr-FR" sz="1400" baseline="-30000">
                <a:latin typeface="Calibri" charset="0"/>
                <a:ea typeface="Times New Roman" charset="0"/>
                <a:cs typeface="Arial" charset="0"/>
              </a:rPr>
              <a:t>rm</a:t>
            </a:r>
            <a:r>
              <a:rPr lang="fr-FR" sz="1400">
                <a:ea typeface="Times New Roman" charset="0"/>
                <a:cs typeface="Arial" charset="0"/>
              </a:rPr>
              <a:t> </a:t>
            </a:r>
            <a:r>
              <a:rPr lang="fr-FR" sz="1400">
                <a:latin typeface="Calibri" charset="0"/>
                <a:ea typeface="Times New Roman" charset="0"/>
                <a:cs typeface="Arial" charset="0"/>
              </a:rPr>
              <a:t>: temp</a:t>
            </a:r>
            <a:r>
              <a:rPr lang="fr-FR" sz="1400">
                <a:ea typeface="Times New Roman" charset="0"/>
                <a:cs typeface="Arial" charset="0"/>
              </a:rPr>
              <a:t>é</a:t>
            </a:r>
            <a:r>
              <a:rPr lang="fr-FR" sz="1400">
                <a:latin typeface="Calibri" charset="0"/>
                <a:ea typeface="Times New Roman" charset="0"/>
                <a:cs typeface="Arial" charset="0"/>
              </a:rPr>
              <a:t>rature moyenne glissante du jour [°C]</a:t>
            </a:r>
            <a:endParaRPr lang="fr-FR" sz="1600">
              <a:ea typeface="Times New Roman" charset="0"/>
              <a:cs typeface="Arial" charset="0"/>
            </a:endParaRPr>
          </a:p>
          <a:p>
            <a:pPr eaLnBrk="0" hangingPunct="0"/>
            <a:r>
              <a:rPr lang="fr-FR" sz="1400">
                <a:latin typeface="Calibri" charset="0"/>
                <a:ea typeface="Times New Roman" charset="0"/>
                <a:cs typeface="Arial" charset="0"/>
              </a:rPr>
              <a:t>θ</a:t>
            </a:r>
            <a:r>
              <a:rPr lang="fr-FR" sz="1400" baseline="-30000">
                <a:latin typeface="Calibri" charset="0"/>
                <a:ea typeface="Times New Roman" charset="0"/>
                <a:cs typeface="Arial" charset="0"/>
              </a:rPr>
              <a:t>ed</a:t>
            </a:r>
            <a:r>
              <a:rPr lang="fr-FR" sz="1400" baseline="30000">
                <a:latin typeface="Calibri" charset="0"/>
                <a:ea typeface="Times New Roman" charset="0"/>
                <a:cs typeface="Arial" charset="0"/>
              </a:rPr>
              <a:t>-1</a:t>
            </a:r>
            <a:r>
              <a:rPr lang="fr-FR" sz="1400" baseline="30000">
                <a:ea typeface="Times New Roman" charset="0"/>
                <a:cs typeface="Arial" charset="0"/>
              </a:rPr>
              <a:t> </a:t>
            </a:r>
            <a:r>
              <a:rPr lang="fr-FR" sz="1400">
                <a:latin typeface="Calibri" charset="0"/>
                <a:ea typeface="Times New Roman" charset="0"/>
                <a:cs typeface="Arial" charset="0"/>
              </a:rPr>
              <a:t>: temp</a:t>
            </a:r>
            <a:r>
              <a:rPr lang="fr-FR" sz="1400">
                <a:ea typeface="Times New Roman" charset="0"/>
                <a:cs typeface="Arial" charset="0"/>
              </a:rPr>
              <a:t>é</a:t>
            </a:r>
            <a:r>
              <a:rPr lang="fr-FR" sz="1400">
                <a:latin typeface="Calibri" charset="0"/>
                <a:ea typeface="Times New Roman" charset="0"/>
                <a:cs typeface="Arial" charset="0"/>
              </a:rPr>
              <a:t>rature moyenne journali</a:t>
            </a:r>
            <a:r>
              <a:rPr lang="fr-FR" sz="1400">
                <a:ea typeface="Times New Roman" charset="0"/>
                <a:cs typeface="Arial" charset="0"/>
              </a:rPr>
              <a:t>è</a:t>
            </a:r>
            <a:r>
              <a:rPr lang="fr-FR" sz="1400">
                <a:latin typeface="Calibri" charset="0"/>
                <a:ea typeface="Times New Roman" charset="0"/>
                <a:cs typeface="Arial" charset="0"/>
              </a:rPr>
              <a:t>re (24h) ext</a:t>
            </a:r>
            <a:r>
              <a:rPr lang="fr-FR" sz="1400">
                <a:ea typeface="Times New Roman" charset="0"/>
                <a:cs typeface="Arial" charset="0"/>
              </a:rPr>
              <a:t>é</a:t>
            </a:r>
            <a:r>
              <a:rPr lang="fr-FR" sz="1400">
                <a:latin typeface="Calibri" charset="0"/>
                <a:ea typeface="Times New Roman" charset="0"/>
                <a:cs typeface="Arial" charset="0"/>
              </a:rPr>
              <a:t>rieure de la veille [°C]</a:t>
            </a:r>
            <a:endParaRPr lang="fr-FR" sz="1600">
              <a:ea typeface="Times New Roman" charset="0"/>
              <a:cs typeface="Arial" charset="0"/>
            </a:endParaRPr>
          </a:p>
          <a:p>
            <a:pPr eaLnBrk="0" hangingPunct="0"/>
            <a:r>
              <a:rPr lang="fr-FR" sz="1400">
                <a:latin typeface="Calibri" charset="0"/>
                <a:ea typeface="Times New Roman" charset="0"/>
                <a:cs typeface="Arial" charset="0"/>
              </a:rPr>
              <a:t>θ</a:t>
            </a:r>
            <a:r>
              <a:rPr lang="fr-FR" sz="1400" baseline="-30000">
                <a:latin typeface="Calibri" charset="0"/>
                <a:ea typeface="Times New Roman" charset="0"/>
                <a:cs typeface="Arial" charset="0"/>
              </a:rPr>
              <a:t>ed</a:t>
            </a:r>
            <a:r>
              <a:rPr lang="fr-FR" sz="1400" baseline="30000">
                <a:latin typeface="Calibri" charset="0"/>
                <a:ea typeface="Times New Roman" charset="0"/>
                <a:cs typeface="Arial" charset="0"/>
              </a:rPr>
              <a:t>-2</a:t>
            </a:r>
            <a:r>
              <a:rPr lang="fr-FR" sz="1400" baseline="30000">
                <a:ea typeface="Times New Roman" charset="0"/>
                <a:cs typeface="Arial" charset="0"/>
              </a:rPr>
              <a:t> </a:t>
            </a:r>
            <a:r>
              <a:rPr lang="fr-FR" sz="1400">
                <a:latin typeface="Calibri" charset="0"/>
                <a:ea typeface="Times New Roman" charset="0"/>
                <a:cs typeface="Arial" charset="0"/>
              </a:rPr>
              <a:t>: temp</a:t>
            </a:r>
            <a:r>
              <a:rPr lang="fr-FR" sz="1400">
                <a:ea typeface="Times New Roman" charset="0"/>
                <a:cs typeface="Arial" charset="0"/>
              </a:rPr>
              <a:t>é</a:t>
            </a:r>
            <a:r>
              <a:rPr lang="fr-FR" sz="1400">
                <a:latin typeface="Calibri" charset="0"/>
                <a:ea typeface="Times New Roman" charset="0"/>
                <a:cs typeface="Arial" charset="0"/>
              </a:rPr>
              <a:t>rature moyenne journali</a:t>
            </a:r>
            <a:r>
              <a:rPr lang="fr-FR" sz="1400">
                <a:ea typeface="Times New Roman" charset="0"/>
                <a:cs typeface="Arial" charset="0"/>
              </a:rPr>
              <a:t>è</a:t>
            </a:r>
            <a:r>
              <a:rPr lang="fr-FR" sz="1400">
                <a:latin typeface="Calibri" charset="0"/>
                <a:ea typeface="Times New Roman" charset="0"/>
                <a:cs typeface="Arial" charset="0"/>
              </a:rPr>
              <a:t>re (24h) ext</a:t>
            </a:r>
            <a:r>
              <a:rPr lang="fr-FR" sz="1400">
                <a:ea typeface="Times New Roman" charset="0"/>
                <a:cs typeface="Arial" charset="0"/>
              </a:rPr>
              <a:t>é</a:t>
            </a:r>
            <a:r>
              <a:rPr lang="fr-FR" sz="1400">
                <a:latin typeface="Calibri" charset="0"/>
                <a:ea typeface="Times New Roman" charset="0"/>
                <a:cs typeface="Arial" charset="0"/>
              </a:rPr>
              <a:t>rieure de l</a:t>
            </a:r>
            <a:r>
              <a:rPr lang="ja-JP" altLang="fr-FR" sz="1400">
                <a:ea typeface="Times New Roman" charset="0"/>
                <a:cs typeface="Arial" charset="0"/>
              </a:rPr>
              <a:t>’</a:t>
            </a:r>
            <a:r>
              <a:rPr lang="fr-FR" sz="1400">
                <a:latin typeface="Calibri" charset="0"/>
                <a:ea typeface="Times New Roman" charset="0"/>
                <a:cs typeface="Arial" charset="0"/>
              </a:rPr>
              <a:t>avant-veille [°C]</a:t>
            </a:r>
            <a:endParaRPr lang="fr-FR" sz="1600">
              <a:ea typeface="Times New Roman" charset="0"/>
              <a:cs typeface="Arial" charset="0"/>
            </a:endParaRPr>
          </a:p>
          <a:p>
            <a:pPr eaLnBrk="0" hangingPunct="0"/>
            <a:r>
              <a:rPr lang="fr-FR" sz="1400">
                <a:latin typeface="Calibri" charset="0"/>
                <a:ea typeface="Times New Roman" charset="0"/>
                <a:cs typeface="Arial" charset="0"/>
              </a:rPr>
              <a:t>etc </a:t>
            </a:r>
            <a:r>
              <a:rPr lang="fr-FR" sz="1400">
                <a:ea typeface="Times New Roman" charset="0"/>
                <a:cs typeface="Arial" charset="0"/>
              </a:rPr>
              <a:t>…</a:t>
            </a:r>
          </a:p>
          <a:p>
            <a:pPr eaLnBrk="0" hangingPunct="0"/>
            <a:r>
              <a:rPr lang="fr-FR" sz="1400">
                <a:ea typeface="Times New Roman" charset="0"/>
                <a:cs typeface="Arial" charset="0"/>
              </a:rPr>
              <a:t>Issu de la NF EN 15251</a:t>
            </a:r>
            <a:endParaRPr lang="fr-FR" sz="4800">
              <a:ea typeface="Times New Roman"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95413" y="238125"/>
            <a:ext cx="6534150" cy="762000"/>
          </a:xfrm>
        </p:spPr>
        <p:txBody>
          <a:bodyPr/>
          <a:lstStyle/>
          <a:p>
            <a:r>
              <a:rPr>
                <a:latin typeface="Calibri" charset="0"/>
              </a:rPr>
              <a:t>Indicateur proposé par le CSTB</a:t>
            </a:r>
            <a:endParaRPr b="0">
              <a:latin typeface="Calibri" charset="0"/>
            </a:endParaRPr>
          </a:p>
        </p:txBody>
      </p:sp>
      <p:sp>
        <p:nvSpPr>
          <p:cNvPr id="20483" name="Espace réservé du contenu 3"/>
          <p:cNvSpPr>
            <a:spLocks noGrp="1"/>
          </p:cNvSpPr>
          <p:nvPr>
            <p:ph idx="1"/>
          </p:nvPr>
        </p:nvSpPr>
        <p:spPr>
          <a:xfrm>
            <a:off x="1643063" y="1117600"/>
            <a:ext cx="7286625" cy="525463"/>
          </a:xfrm>
        </p:spPr>
        <p:txBody>
          <a:bodyPr/>
          <a:lstStyle/>
          <a:p>
            <a:pPr>
              <a:buFont typeface="Wingdings" charset="0"/>
              <a:buNone/>
            </a:pPr>
            <a:r>
              <a:rPr lang="fr-FR" sz="2000">
                <a:latin typeface="Calibri" charset="0"/>
              </a:rPr>
              <a:t>Exemple à l</a:t>
            </a:r>
            <a:r>
              <a:rPr lang="ja-JP" altLang="fr-FR" sz="2000">
                <a:latin typeface="Calibri" charset="0"/>
              </a:rPr>
              <a:t>’</a:t>
            </a:r>
            <a:r>
              <a:rPr lang="fr-FR" sz="2000">
                <a:latin typeface="Calibri" charset="0"/>
              </a:rPr>
              <a:t>heure h: </a:t>
            </a:r>
            <a:endParaRPr lang="fr-FR" sz="2000">
              <a:latin typeface="Calibri" charset="0"/>
              <a:ea typeface="Calibri" charset="0"/>
              <a:cs typeface="Times New Roman" charset="0"/>
            </a:endParaRPr>
          </a:p>
          <a:p>
            <a:pPr>
              <a:buFont typeface="Wingdings" charset="0"/>
              <a:buNone/>
            </a:pPr>
            <a:endParaRPr lang="fr-FR" sz="2000">
              <a:latin typeface="Calibri" charset="0"/>
            </a:endParaRPr>
          </a:p>
          <a:p>
            <a:endParaRPr lang="fr-FR" sz="2000">
              <a:latin typeface="Calibri" charset="0"/>
            </a:endParaRPr>
          </a:p>
          <a:p>
            <a:endParaRPr lang="fr-FR" sz="2000">
              <a:latin typeface="Calibri" charset="0"/>
            </a:endParaRP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5938"/>
            <a:ext cx="6326188"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ZoneTexte 4"/>
          <p:cNvSpPr txBox="1">
            <a:spLocks noChangeArrowheads="1"/>
          </p:cNvSpPr>
          <p:nvPr/>
        </p:nvSpPr>
        <p:spPr bwMode="auto">
          <a:xfrm>
            <a:off x="6286500" y="1954213"/>
            <a:ext cx="28575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AutoNum type="arabicPeriod"/>
            </a:pPr>
            <a:r>
              <a:rPr lang="fr-FR" sz="1600"/>
              <a:t>Calcul de la T° de confort</a:t>
            </a:r>
          </a:p>
          <a:p>
            <a:pPr eaLnBrk="1" hangingPunct="1">
              <a:buFontTx/>
              <a:buAutoNum type="arabicPeriod"/>
            </a:pPr>
            <a:endParaRPr lang="fr-FR" sz="1600"/>
          </a:p>
          <a:p>
            <a:pPr eaLnBrk="1" hangingPunct="1">
              <a:buFontTx/>
              <a:buAutoNum type="arabicPeriod"/>
            </a:pPr>
            <a:r>
              <a:rPr lang="fr-FR" sz="1600"/>
              <a:t>Calage de la courbe ci-contre pour que cette T° corresponde à un PPD de 10% </a:t>
            </a:r>
          </a:p>
          <a:p>
            <a:pPr eaLnBrk="1" hangingPunct="1">
              <a:buFontTx/>
              <a:buAutoNum type="arabicPeriod"/>
            </a:pPr>
            <a:endParaRPr lang="fr-FR" sz="1600"/>
          </a:p>
          <a:p>
            <a:pPr eaLnBrk="1" hangingPunct="1">
              <a:buFontTx/>
              <a:buAutoNum type="arabicPeriod"/>
            </a:pPr>
            <a:r>
              <a:rPr lang="fr-FR" sz="1600"/>
              <a:t>Calcul de Delta </a:t>
            </a:r>
            <a:r>
              <a:rPr lang="el-GR" sz="1600"/>
              <a:t>θ</a:t>
            </a:r>
            <a:endParaRPr lang="fr-FR" sz="1600"/>
          </a:p>
          <a:p>
            <a:pPr eaLnBrk="1" hangingPunct="1">
              <a:buFontTx/>
              <a:buAutoNum type="arabicPeriod"/>
            </a:pPr>
            <a:endParaRPr lang="fr-FR" sz="1600"/>
          </a:p>
          <a:p>
            <a:pPr eaLnBrk="1" hangingPunct="1">
              <a:buFontTx/>
              <a:buAutoNum type="arabicPeriod"/>
            </a:pPr>
            <a:r>
              <a:rPr lang="fr-FR" sz="1600"/>
              <a:t>Calcul de Delta PPD</a:t>
            </a:r>
          </a:p>
          <a:p>
            <a:pPr eaLnBrk="1" hangingPunct="1">
              <a:buFontTx/>
              <a:buAutoNum type="arabicPeriod"/>
            </a:pPr>
            <a:endParaRPr lang="fr-FR" sz="1600"/>
          </a:p>
          <a:p>
            <a:pPr eaLnBrk="1" hangingPunct="1">
              <a:buFontTx/>
              <a:buAutoNum type="arabicPeriod"/>
            </a:pPr>
            <a:r>
              <a:rPr lang="fr-FR" sz="1600"/>
              <a:t>Indicateur à l</a:t>
            </a:r>
            <a:r>
              <a:rPr lang="ja-JP" altLang="fr-FR" sz="1600"/>
              <a:t>’</a:t>
            </a:r>
            <a:r>
              <a:rPr lang="fr-FR" sz="1600"/>
              <a:t>heure h = Delta </a:t>
            </a:r>
            <a:r>
              <a:rPr lang="el-GR" sz="1600"/>
              <a:t>θ</a:t>
            </a:r>
            <a:r>
              <a:rPr lang="fr-FR" sz="1600"/>
              <a:t> x Delta PPD</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81100" y="71438"/>
            <a:ext cx="6534150" cy="762000"/>
          </a:xfrm>
        </p:spPr>
        <p:txBody>
          <a:bodyPr/>
          <a:lstStyle/>
          <a:p>
            <a:r>
              <a:rPr>
                <a:latin typeface="Calibri" charset="0"/>
              </a:rPr>
              <a:t>Sommaire</a:t>
            </a:r>
            <a:endParaRPr b="0">
              <a:latin typeface="Calibri" charset="0"/>
            </a:endParaRPr>
          </a:p>
        </p:txBody>
      </p:sp>
      <p:sp>
        <p:nvSpPr>
          <p:cNvPr id="21507" name="Espace réservé du contenu 4"/>
          <p:cNvSpPr>
            <a:spLocks noGrp="1"/>
          </p:cNvSpPr>
          <p:nvPr>
            <p:ph idx="1"/>
          </p:nvPr>
        </p:nvSpPr>
        <p:spPr>
          <a:xfrm>
            <a:off x="1928813" y="903288"/>
            <a:ext cx="7429500" cy="4525962"/>
          </a:xfrm>
        </p:spPr>
        <p:txBody>
          <a:bodyPr/>
          <a:lstStyle/>
          <a:p>
            <a:pPr>
              <a:buFont typeface="Wingdings" charset="0"/>
              <a:buNone/>
            </a:pPr>
            <a:r>
              <a:rPr lang="fr-FR" sz="2000" u="sng">
                <a:latin typeface="Calibri" charset="0"/>
              </a:rPr>
              <a:t>1. Evaluation actuelle du confort d</a:t>
            </a:r>
            <a:r>
              <a:rPr lang="ja-JP" altLang="fr-FR" sz="2000" u="sng">
                <a:latin typeface="Calibri" charset="0"/>
              </a:rPr>
              <a:t>’</a:t>
            </a:r>
            <a:r>
              <a:rPr lang="fr-FR" sz="2000" u="sng">
                <a:latin typeface="Calibri" charset="0"/>
              </a:rPr>
              <a:t>été (Tic et Tic réf)</a:t>
            </a:r>
          </a:p>
          <a:p>
            <a:pPr>
              <a:buFont typeface="Wingdings" charset="0"/>
              <a:buNone/>
            </a:pPr>
            <a:r>
              <a:rPr lang="fr-FR" sz="2000">
                <a:latin typeface="Calibri" charset="0"/>
              </a:rPr>
              <a:t>		1.1. Description</a:t>
            </a:r>
          </a:p>
          <a:p>
            <a:pPr>
              <a:buFont typeface="Wingdings" charset="0"/>
              <a:buNone/>
            </a:pPr>
            <a:r>
              <a:rPr lang="fr-FR" sz="2000">
                <a:latin typeface="Calibri" charset="0"/>
              </a:rPr>
              <a:t>		1.2. Propositions d</a:t>
            </a:r>
            <a:r>
              <a:rPr lang="ja-JP" altLang="fr-FR" sz="2000">
                <a:latin typeface="Calibri" charset="0"/>
              </a:rPr>
              <a:t>’</a:t>
            </a:r>
            <a:r>
              <a:rPr lang="fr-FR" sz="2000">
                <a:latin typeface="Calibri" charset="0"/>
              </a:rPr>
              <a:t>améliorations</a:t>
            </a:r>
          </a:p>
          <a:p>
            <a:pPr>
              <a:buFont typeface="Wingdings" charset="0"/>
              <a:buNone/>
            </a:pPr>
            <a:endParaRPr lang="fr-FR" sz="1000">
              <a:latin typeface="Calibri" charset="0"/>
            </a:endParaRPr>
          </a:p>
          <a:p>
            <a:pPr>
              <a:buFont typeface="Wingdings" charset="0"/>
              <a:buNone/>
            </a:pPr>
            <a:r>
              <a:rPr lang="fr-FR" sz="2000" u="sng">
                <a:latin typeface="Calibri" charset="0"/>
              </a:rPr>
              <a:t>2. Indicateur proposé par le CSTB</a:t>
            </a:r>
            <a:r>
              <a:rPr lang="fr-FR" sz="2000">
                <a:latin typeface="Calibri" charset="0"/>
              </a:rPr>
              <a:t>	</a:t>
            </a:r>
          </a:p>
          <a:p>
            <a:pPr>
              <a:buFont typeface="Wingdings" charset="0"/>
              <a:buNone/>
            </a:pPr>
            <a:r>
              <a:rPr lang="fr-FR" sz="2000">
                <a:solidFill>
                  <a:srgbClr val="FF0000"/>
                </a:solidFill>
                <a:latin typeface="Calibri" charset="0"/>
              </a:rPr>
              <a:t>		</a:t>
            </a:r>
            <a:r>
              <a:rPr lang="fr-FR" sz="2000">
                <a:latin typeface="Calibri" charset="0"/>
              </a:rPr>
              <a:t>2.1. Rappels sur les normes 15251 et 7730</a:t>
            </a:r>
          </a:p>
          <a:p>
            <a:pPr>
              <a:buFont typeface="Wingdings" charset="0"/>
              <a:buNone/>
            </a:pPr>
            <a:r>
              <a:rPr lang="fr-FR" sz="2000">
                <a:latin typeface="Calibri" charset="0"/>
              </a:rPr>
              <a:t>		2.2. Définition de l</a:t>
            </a:r>
            <a:r>
              <a:rPr lang="ja-JP" altLang="fr-FR" sz="2000">
                <a:latin typeface="Calibri" charset="0"/>
              </a:rPr>
              <a:t>’</a:t>
            </a:r>
            <a:r>
              <a:rPr lang="fr-FR" sz="2000">
                <a:latin typeface="Calibri" charset="0"/>
              </a:rPr>
              <a:t>indicateur</a:t>
            </a:r>
          </a:p>
          <a:p>
            <a:pPr>
              <a:buFont typeface="Wingdings" charset="0"/>
              <a:buNone/>
            </a:pPr>
            <a:endParaRPr lang="fr-FR" sz="1000">
              <a:latin typeface="Calibri" charset="0"/>
            </a:endParaRPr>
          </a:p>
          <a:p>
            <a:pPr>
              <a:buFont typeface="Wingdings" charset="0"/>
              <a:buNone/>
            </a:pPr>
            <a:r>
              <a:rPr lang="fr-FR" sz="2000" u="sng">
                <a:solidFill>
                  <a:srgbClr val="FF0000"/>
                </a:solidFill>
                <a:latin typeface="Calibri" charset="0"/>
              </a:rPr>
              <a:t>3. Modélisations réalisées</a:t>
            </a:r>
          </a:p>
          <a:p>
            <a:pPr>
              <a:buFont typeface="Wingdings" charset="0"/>
              <a:buNone/>
            </a:pPr>
            <a:r>
              <a:rPr lang="fr-FR" sz="2000">
                <a:solidFill>
                  <a:srgbClr val="FF0000"/>
                </a:solidFill>
                <a:latin typeface="Calibri" charset="0"/>
              </a:rPr>
              <a:t>		</a:t>
            </a:r>
            <a:endParaRPr lang="fr-FR" sz="1000">
              <a:latin typeface="Calibri" charset="0"/>
            </a:endParaRPr>
          </a:p>
          <a:p>
            <a:pPr>
              <a:buFont typeface="Wingdings" charset="0"/>
              <a:buNone/>
            </a:pPr>
            <a:r>
              <a:rPr lang="fr-FR" sz="2000" u="sng">
                <a:latin typeface="Calibri" charset="0"/>
              </a:rPr>
              <a:t>4. Résultats</a:t>
            </a:r>
          </a:p>
          <a:p>
            <a:pPr>
              <a:buFont typeface="Wingdings" charset="0"/>
              <a:buNone/>
            </a:pPr>
            <a:r>
              <a:rPr lang="fr-FR" sz="2000">
                <a:latin typeface="Calibri" charset="0"/>
              </a:rPr>
              <a:t>		4.1. Variations des indicateurs de confort d</a:t>
            </a:r>
            <a:r>
              <a:rPr lang="ja-JP" altLang="fr-FR" sz="2000">
                <a:latin typeface="Calibri" charset="0"/>
              </a:rPr>
              <a:t>’</a:t>
            </a:r>
            <a:r>
              <a:rPr lang="fr-FR" sz="2000">
                <a:latin typeface="Calibri" charset="0"/>
              </a:rPr>
              <a:t>été</a:t>
            </a:r>
          </a:p>
          <a:p>
            <a:pPr>
              <a:buFont typeface="Wingdings" charset="0"/>
              <a:buNone/>
            </a:pPr>
            <a:r>
              <a:rPr lang="fr-FR" sz="2000">
                <a:latin typeface="Calibri" charset="0"/>
              </a:rPr>
              <a:t>		4.2. Lien avec étude ALDES</a:t>
            </a:r>
          </a:p>
          <a:p>
            <a:pPr>
              <a:buFont typeface="Wingdings" charset="0"/>
              <a:buNone/>
            </a:pPr>
            <a:endParaRPr lang="fr-FR" sz="1000">
              <a:latin typeface="Calibri" charset="0"/>
            </a:endParaRPr>
          </a:p>
          <a:p>
            <a:pPr>
              <a:buFont typeface="Wingdings" charset="0"/>
              <a:buNone/>
            </a:pPr>
            <a:r>
              <a:rPr lang="fr-FR" sz="2000" u="sng">
                <a:latin typeface="Calibri" charset="0"/>
              </a:rPr>
              <a:t>5.Conclusion</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81100" y="71438"/>
            <a:ext cx="6534150" cy="762000"/>
          </a:xfrm>
        </p:spPr>
        <p:txBody>
          <a:bodyPr/>
          <a:lstStyle/>
          <a:p>
            <a:r>
              <a:rPr>
                <a:latin typeface="Calibri" charset="0"/>
              </a:rPr>
              <a:t>Sommaire</a:t>
            </a:r>
            <a:endParaRPr b="0">
              <a:latin typeface="Calibri" charset="0"/>
            </a:endParaRPr>
          </a:p>
        </p:txBody>
      </p:sp>
      <p:sp>
        <p:nvSpPr>
          <p:cNvPr id="4099" name="Espace réservé du contenu 4"/>
          <p:cNvSpPr>
            <a:spLocks noGrp="1"/>
          </p:cNvSpPr>
          <p:nvPr>
            <p:ph idx="1"/>
          </p:nvPr>
        </p:nvSpPr>
        <p:spPr>
          <a:xfrm>
            <a:off x="1928813" y="903288"/>
            <a:ext cx="7429500" cy="4525962"/>
          </a:xfrm>
        </p:spPr>
        <p:txBody>
          <a:bodyPr/>
          <a:lstStyle/>
          <a:p>
            <a:pPr>
              <a:buFont typeface="Wingdings" charset="0"/>
              <a:buNone/>
            </a:pPr>
            <a:r>
              <a:rPr lang="fr-FR" sz="2000" u="sng">
                <a:latin typeface="Calibri" charset="0"/>
              </a:rPr>
              <a:t>1. Evaluation actuelle du confort d</a:t>
            </a:r>
            <a:r>
              <a:rPr lang="ja-JP" altLang="fr-FR" sz="2000" u="sng">
                <a:latin typeface="Calibri" charset="0"/>
              </a:rPr>
              <a:t>’</a:t>
            </a:r>
            <a:r>
              <a:rPr lang="fr-FR" sz="2000" u="sng">
                <a:latin typeface="Calibri" charset="0"/>
              </a:rPr>
              <a:t>été (Tic et Tic réf)</a:t>
            </a:r>
          </a:p>
          <a:p>
            <a:pPr>
              <a:buFont typeface="Wingdings" charset="0"/>
              <a:buNone/>
            </a:pPr>
            <a:r>
              <a:rPr lang="fr-FR" sz="2000">
                <a:latin typeface="Calibri" charset="0"/>
              </a:rPr>
              <a:t>		1.1. Description</a:t>
            </a:r>
          </a:p>
          <a:p>
            <a:pPr>
              <a:buFont typeface="Wingdings" charset="0"/>
              <a:buNone/>
            </a:pPr>
            <a:r>
              <a:rPr lang="fr-FR" sz="2000">
                <a:latin typeface="Calibri" charset="0"/>
              </a:rPr>
              <a:t>		1.2. Propositions d</a:t>
            </a:r>
            <a:r>
              <a:rPr lang="ja-JP" altLang="fr-FR" sz="2000">
                <a:latin typeface="Calibri" charset="0"/>
              </a:rPr>
              <a:t>’</a:t>
            </a:r>
            <a:r>
              <a:rPr lang="fr-FR" sz="2000">
                <a:latin typeface="Calibri" charset="0"/>
              </a:rPr>
              <a:t>améliorations</a:t>
            </a:r>
          </a:p>
          <a:p>
            <a:pPr>
              <a:buFont typeface="Wingdings" charset="0"/>
              <a:buNone/>
            </a:pPr>
            <a:endParaRPr lang="fr-FR" sz="1000">
              <a:latin typeface="Calibri" charset="0"/>
            </a:endParaRPr>
          </a:p>
          <a:p>
            <a:pPr>
              <a:buFont typeface="Wingdings" charset="0"/>
              <a:buNone/>
            </a:pPr>
            <a:r>
              <a:rPr lang="fr-FR" sz="2000" u="sng">
                <a:latin typeface="Calibri" charset="0"/>
              </a:rPr>
              <a:t>2. Indicateur proposé par le CSTB</a:t>
            </a:r>
            <a:r>
              <a:rPr lang="fr-FR" sz="2000">
                <a:latin typeface="Calibri" charset="0"/>
              </a:rPr>
              <a:t>	</a:t>
            </a:r>
          </a:p>
          <a:p>
            <a:pPr>
              <a:buFont typeface="Wingdings" charset="0"/>
              <a:buNone/>
            </a:pPr>
            <a:r>
              <a:rPr lang="fr-FR" sz="2000">
                <a:latin typeface="Calibri" charset="0"/>
              </a:rPr>
              <a:t>		2.1. Rappels sur les normes 15251 et 7730</a:t>
            </a:r>
          </a:p>
          <a:p>
            <a:pPr>
              <a:buFont typeface="Wingdings" charset="0"/>
              <a:buNone/>
            </a:pPr>
            <a:r>
              <a:rPr lang="fr-FR" sz="2000">
                <a:latin typeface="Calibri" charset="0"/>
              </a:rPr>
              <a:t>		2.2. Définition de l</a:t>
            </a:r>
            <a:r>
              <a:rPr lang="ja-JP" altLang="fr-FR" sz="2000">
                <a:latin typeface="Calibri" charset="0"/>
              </a:rPr>
              <a:t>’</a:t>
            </a:r>
            <a:r>
              <a:rPr lang="fr-FR" sz="2000">
                <a:latin typeface="Calibri" charset="0"/>
              </a:rPr>
              <a:t>indicateur</a:t>
            </a:r>
          </a:p>
          <a:p>
            <a:pPr>
              <a:buFont typeface="Wingdings" charset="0"/>
              <a:buNone/>
            </a:pPr>
            <a:endParaRPr lang="fr-FR" sz="1000">
              <a:latin typeface="Calibri" charset="0"/>
            </a:endParaRPr>
          </a:p>
          <a:p>
            <a:pPr>
              <a:buFont typeface="Wingdings" charset="0"/>
              <a:buNone/>
            </a:pPr>
            <a:r>
              <a:rPr lang="fr-FR" sz="2000" u="sng">
                <a:latin typeface="Calibri" charset="0"/>
              </a:rPr>
              <a:t>3. Modélisations réalisées</a:t>
            </a:r>
          </a:p>
          <a:p>
            <a:pPr>
              <a:buFont typeface="Wingdings" charset="0"/>
              <a:buNone/>
            </a:pPr>
            <a:r>
              <a:rPr lang="fr-FR" sz="2000">
                <a:latin typeface="Calibri" charset="0"/>
              </a:rPr>
              <a:t>		</a:t>
            </a:r>
            <a:endParaRPr lang="fr-FR" sz="1000">
              <a:latin typeface="Calibri" charset="0"/>
            </a:endParaRPr>
          </a:p>
          <a:p>
            <a:pPr>
              <a:buFont typeface="Wingdings" charset="0"/>
              <a:buNone/>
            </a:pPr>
            <a:r>
              <a:rPr lang="fr-FR" sz="2000" u="sng">
                <a:latin typeface="Calibri" charset="0"/>
              </a:rPr>
              <a:t>4. Résultats</a:t>
            </a:r>
          </a:p>
          <a:p>
            <a:pPr>
              <a:buFont typeface="Wingdings" charset="0"/>
              <a:buNone/>
            </a:pPr>
            <a:r>
              <a:rPr lang="fr-FR" sz="2000">
                <a:latin typeface="Calibri" charset="0"/>
              </a:rPr>
              <a:t>		4.1. Variations des indicateurs de confort d</a:t>
            </a:r>
            <a:r>
              <a:rPr lang="ja-JP" altLang="fr-FR" sz="2000">
                <a:latin typeface="Calibri" charset="0"/>
              </a:rPr>
              <a:t>’</a:t>
            </a:r>
            <a:r>
              <a:rPr lang="fr-FR" sz="2000">
                <a:latin typeface="Calibri" charset="0"/>
              </a:rPr>
              <a:t>été</a:t>
            </a:r>
          </a:p>
          <a:p>
            <a:pPr>
              <a:buFont typeface="Wingdings" charset="0"/>
              <a:buNone/>
            </a:pPr>
            <a:r>
              <a:rPr lang="fr-FR" sz="2000">
                <a:latin typeface="Calibri" charset="0"/>
              </a:rPr>
              <a:t>		4.2. Lien avec étude ALDES</a:t>
            </a:r>
          </a:p>
          <a:p>
            <a:pPr>
              <a:buFont typeface="Wingdings" charset="0"/>
              <a:buNone/>
            </a:pPr>
            <a:endParaRPr lang="fr-FR" sz="1000">
              <a:latin typeface="Calibri" charset="0"/>
            </a:endParaRPr>
          </a:p>
          <a:p>
            <a:pPr>
              <a:buFont typeface="Wingdings" charset="0"/>
              <a:buNone/>
            </a:pPr>
            <a:r>
              <a:rPr lang="fr-FR" sz="2000" u="sng">
                <a:latin typeface="Calibri" charset="0"/>
              </a:rPr>
              <a:t>5.Conclusion</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95413" y="238125"/>
            <a:ext cx="6534150" cy="762000"/>
          </a:xfrm>
        </p:spPr>
        <p:txBody>
          <a:bodyPr/>
          <a:lstStyle/>
          <a:p>
            <a:r>
              <a:rPr>
                <a:latin typeface="Calibri" charset="0"/>
              </a:rPr>
              <a:t>Bâtiments simulés</a:t>
            </a:r>
            <a:endParaRPr b="0">
              <a:latin typeface="Calibri" charset="0"/>
            </a:endParaRPr>
          </a:p>
        </p:txBody>
      </p:sp>
      <p:sp>
        <p:nvSpPr>
          <p:cNvPr id="22531" name="Espace réservé du contenu 5"/>
          <p:cNvSpPr>
            <a:spLocks noGrp="1"/>
          </p:cNvSpPr>
          <p:nvPr>
            <p:ph idx="1"/>
          </p:nvPr>
        </p:nvSpPr>
        <p:spPr>
          <a:xfrm>
            <a:off x="1785938" y="1143000"/>
            <a:ext cx="7358062" cy="5214938"/>
          </a:xfrm>
        </p:spPr>
        <p:txBody>
          <a:bodyPr/>
          <a:lstStyle/>
          <a:p>
            <a:r>
              <a:rPr lang="fr-FR" sz="2000">
                <a:latin typeface="Calibri" charset="0"/>
              </a:rPr>
              <a:t> Simulations Thermiques Dynamiques sur </a:t>
            </a:r>
            <a:r>
              <a:rPr lang="fr-FR" sz="2000" b="1">
                <a:latin typeface="Calibri" charset="0"/>
              </a:rPr>
              <a:t>1 Maison individuelle et 1 immeuble collectif</a:t>
            </a:r>
            <a:r>
              <a:rPr lang="fr-FR" sz="2000">
                <a:latin typeface="Calibri" charset="0"/>
              </a:rPr>
              <a:t> (Logiciel Design Builder, utilisant le moteur Energy+)</a:t>
            </a:r>
          </a:p>
          <a:p>
            <a:r>
              <a:rPr lang="fr-FR" sz="2000">
                <a:latin typeface="Calibri" charset="0"/>
              </a:rPr>
              <a:t> 1 </a:t>
            </a:r>
            <a:r>
              <a:rPr lang="fr-FR" sz="2000" b="1">
                <a:latin typeface="Calibri" charset="0"/>
              </a:rPr>
              <a:t>cas de base </a:t>
            </a:r>
            <a:r>
              <a:rPr lang="fr-FR" sz="2000">
                <a:latin typeface="Calibri" charset="0"/>
              </a:rPr>
              <a:t>et des </a:t>
            </a:r>
            <a:r>
              <a:rPr lang="fr-FR" sz="2000" b="1">
                <a:latin typeface="Calibri" charset="0"/>
              </a:rPr>
              <a:t>variantes</a:t>
            </a:r>
          </a:p>
          <a:p>
            <a:r>
              <a:rPr lang="fr-FR" sz="2000">
                <a:latin typeface="Calibri" charset="0"/>
              </a:rPr>
              <a:t> </a:t>
            </a:r>
            <a:r>
              <a:rPr lang="fr-FR" sz="2000" b="1">
                <a:latin typeface="Calibri" charset="0"/>
              </a:rPr>
              <a:t>Scénarios d</a:t>
            </a:r>
            <a:r>
              <a:rPr lang="ja-JP" altLang="fr-FR" sz="2000" b="1">
                <a:latin typeface="Calibri" charset="0"/>
              </a:rPr>
              <a:t>’</a:t>
            </a:r>
            <a:r>
              <a:rPr lang="fr-FR" sz="2000" b="1">
                <a:latin typeface="Calibri" charset="0"/>
              </a:rPr>
              <a:t>occupation identiques à ceux de la RT2012 </a:t>
            </a:r>
            <a:r>
              <a:rPr lang="fr-FR" sz="2000">
                <a:latin typeface="Calibri" charset="0"/>
              </a:rPr>
              <a:t>(présence, apports internes, etc…)</a:t>
            </a:r>
          </a:p>
          <a:p>
            <a:r>
              <a:rPr lang="fr-FR" sz="2000">
                <a:latin typeface="Calibri" charset="0"/>
              </a:rPr>
              <a:t>Calcul sur </a:t>
            </a:r>
            <a:r>
              <a:rPr lang="fr-FR" sz="2000" b="1">
                <a:latin typeface="Calibri" charset="0"/>
              </a:rPr>
              <a:t>3 mois chauds </a:t>
            </a:r>
            <a:r>
              <a:rPr lang="fr-FR" sz="2000">
                <a:latin typeface="Calibri" charset="0"/>
              </a:rPr>
              <a:t>(juin/juillet/aout)</a:t>
            </a:r>
          </a:p>
          <a:p>
            <a:r>
              <a:rPr lang="fr-FR" sz="2000" b="1">
                <a:latin typeface="Calibri" charset="0"/>
              </a:rPr>
              <a:t>3 indicateurs calculés</a:t>
            </a:r>
            <a:r>
              <a:rPr lang="fr-FR" sz="2000">
                <a:latin typeface="Calibri" charset="0"/>
              </a:rPr>
              <a:t>:</a:t>
            </a:r>
          </a:p>
          <a:p>
            <a:pPr lvl="1"/>
            <a:r>
              <a:rPr lang="fr-FR" sz="1800">
                <a:latin typeface="Calibri" charset="0"/>
              </a:rPr>
              <a:t>Nombre d</a:t>
            </a:r>
            <a:r>
              <a:rPr lang="ja-JP" altLang="fr-FR" sz="1800">
                <a:latin typeface="Calibri" charset="0"/>
              </a:rPr>
              <a:t>’</a:t>
            </a:r>
            <a:r>
              <a:rPr lang="fr-FR" sz="1800">
                <a:latin typeface="Calibri" charset="0"/>
              </a:rPr>
              <a:t>heures au-delà d</a:t>
            </a:r>
            <a:r>
              <a:rPr lang="ja-JP" altLang="fr-FR" sz="1800">
                <a:latin typeface="Calibri" charset="0"/>
              </a:rPr>
              <a:t>’</a:t>
            </a:r>
            <a:r>
              <a:rPr lang="fr-FR" sz="1800">
                <a:latin typeface="Calibri" charset="0"/>
              </a:rPr>
              <a:t>une certaine température (26; 28 et 30°)</a:t>
            </a:r>
          </a:p>
          <a:p>
            <a:pPr lvl="1"/>
            <a:r>
              <a:rPr lang="fr-FR" sz="1800">
                <a:latin typeface="Calibri" charset="0"/>
              </a:rPr>
              <a:t>Indicateur RT</a:t>
            </a:r>
          </a:p>
          <a:p>
            <a:r>
              <a:rPr lang="fr-FR" sz="2000">
                <a:solidFill>
                  <a:srgbClr val="000000"/>
                </a:solidFill>
                <a:latin typeface="Calibri" charset="0"/>
              </a:rPr>
              <a:t>Gestion des </a:t>
            </a:r>
            <a:r>
              <a:rPr lang="fr-FR" sz="2000" b="1">
                <a:solidFill>
                  <a:srgbClr val="000000"/>
                </a:solidFill>
                <a:latin typeface="Calibri" charset="0"/>
              </a:rPr>
              <a:t>protections solaires </a:t>
            </a:r>
            <a:r>
              <a:rPr lang="fr-FR" sz="2000">
                <a:solidFill>
                  <a:srgbClr val="000000"/>
                </a:solidFill>
                <a:latin typeface="Calibri" charset="0"/>
              </a:rPr>
              <a:t>différente du scénario RT</a:t>
            </a:r>
          </a:p>
          <a:p>
            <a:r>
              <a:rPr lang="fr-FR" sz="2000">
                <a:solidFill>
                  <a:srgbClr val="000000"/>
                </a:solidFill>
                <a:latin typeface="Calibri" charset="0"/>
              </a:rPr>
              <a:t>Résultats présentés pour la </a:t>
            </a:r>
            <a:r>
              <a:rPr lang="fr-FR" sz="2000" b="1">
                <a:solidFill>
                  <a:srgbClr val="000000"/>
                </a:solidFill>
                <a:latin typeface="Calibri" charset="0"/>
              </a:rPr>
              <a:t>zone H3</a:t>
            </a:r>
          </a:p>
          <a:p>
            <a:pPr lvl="1"/>
            <a:endParaRPr lang="fr-FR" sz="180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71500" y="0"/>
            <a:ext cx="8215313" cy="762000"/>
          </a:xfrm>
        </p:spPr>
        <p:txBody>
          <a:bodyPr/>
          <a:lstStyle/>
          <a:p>
            <a:r>
              <a:rPr>
                <a:latin typeface="Calibri" charset="0"/>
              </a:rPr>
              <a:t>Bâtiments simulés: maison individuelle</a:t>
            </a:r>
            <a:endParaRPr b="0">
              <a:latin typeface="Calibri" charset="0"/>
            </a:endParaRPr>
          </a:p>
        </p:txBody>
      </p:sp>
      <p:pic>
        <p:nvPicPr>
          <p:cNvPr id="23555" name="Image 7"/>
          <p:cNvPicPr>
            <a:picLocks noChangeAspect="1" noChangeArrowheads="1"/>
          </p:cNvPicPr>
          <p:nvPr/>
        </p:nvPicPr>
        <p:blipFill>
          <a:blip r:embed="rId3">
            <a:lum contrast="40000"/>
            <a:extLst>
              <a:ext uri="{28A0092B-C50C-407E-A947-70E740481C1C}">
                <a14:useLocalDpi xmlns:a14="http://schemas.microsoft.com/office/drawing/2010/main" val="0"/>
              </a:ext>
            </a:extLst>
          </a:blip>
          <a:srcRect l="24358" t="26341" r="20001" b="13063"/>
          <a:stretch>
            <a:fillRect/>
          </a:stretch>
        </p:blipFill>
        <p:spPr bwMode="auto">
          <a:xfrm>
            <a:off x="0" y="1285875"/>
            <a:ext cx="3124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Image 10"/>
          <p:cNvPicPr>
            <a:picLocks noChangeAspect="1" noChangeArrowheads="1"/>
          </p:cNvPicPr>
          <p:nvPr/>
        </p:nvPicPr>
        <p:blipFill>
          <a:blip r:embed="rId4">
            <a:lum contrast="40000"/>
            <a:extLst>
              <a:ext uri="{28A0092B-C50C-407E-A947-70E740481C1C}">
                <a14:useLocalDpi xmlns:a14="http://schemas.microsoft.com/office/drawing/2010/main" val="0"/>
              </a:ext>
            </a:extLst>
          </a:blip>
          <a:srcRect l="24516" t="30199" r="24829" b="14529"/>
          <a:stretch>
            <a:fillRect/>
          </a:stretch>
        </p:blipFill>
        <p:spPr bwMode="auto">
          <a:xfrm>
            <a:off x="2857500" y="1285875"/>
            <a:ext cx="3124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age 16" descr="http://www.easystic.com/82-211-thickbox/stickers-rose-des-vents.jpg"/>
          <p:cNvPicPr>
            <a:picLocks noChangeAspect="1" noChangeArrowheads="1"/>
          </p:cNvPicPr>
          <p:nvPr/>
        </p:nvPicPr>
        <p:blipFill>
          <a:blip r:embed="rId5">
            <a:extLst>
              <a:ext uri="{28A0092B-C50C-407E-A947-70E740481C1C}">
                <a14:useLocalDpi xmlns:a14="http://schemas.microsoft.com/office/drawing/2010/main" val="0"/>
              </a:ext>
            </a:extLst>
          </a:blip>
          <a:srcRect l="3101" t="2689" r="3734" b="3226"/>
          <a:stretch>
            <a:fillRect/>
          </a:stretch>
        </p:blipFill>
        <p:spPr bwMode="auto">
          <a:xfrm>
            <a:off x="8001000" y="3429000"/>
            <a:ext cx="10318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23559" name="Rectangle 5"/>
          <p:cNvSpPr>
            <a:spLocks noChangeArrowheads="1"/>
          </p:cNvSpPr>
          <p:nvPr/>
        </p:nvSpPr>
        <p:spPr bwMode="auto">
          <a:xfrm>
            <a:off x="0" y="2371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23560" name="Rectangle 6"/>
          <p:cNvSpPr>
            <a:spLocks noChangeArrowheads="1"/>
          </p:cNvSpPr>
          <p:nvPr/>
        </p:nvSpPr>
        <p:spPr bwMode="auto">
          <a:xfrm>
            <a:off x="0" y="2371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23561" name="Rectangle 7"/>
          <p:cNvSpPr>
            <a:spLocks noChangeArrowheads="1"/>
          </p:cNvSpPr>
          <p:nvPr/>
        </p:nvSpPr>
        <p:spPr bwMode="auto">
          <a:xfrm>
            <a:off x="0" y="4286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fr-FR" sz="1200">
                <a:latin typeface="Calibri" charset="0"/>
                <a:ea typeface="Times New Roman" charset="0"/>
                <a:cs typeface="Arial" charset="0"/>
              </a:rPr>
              <a:t> </a:t>
            </a:r>
            <a:endParaRPr lang="fr-FR" sz="900">
              <a:ea typeface="Times New Roman" charset="0"/>
              <a:cs typeface="Arial" charset="0"/>
            </a:endParaRPr>
          </a:p>
          <a:p>
            <a:pPr eaLnBrk="0" hangingPunct="0"/>
            <a:endParaRPr lang="fr-FR">
              <a:ea typeface="Times New Roman" charset="0"/>
              <a:cs typeface="Arial" charset="0"/>
            </a:endParaRPr>
          </a:p>
        </p:txBody>
      </p:sp>
      <p:pic>
        <p:nvPicPr>
          <p:cNvPr id="23562" name="Image 14"/>
          <p:cNvPicPr>
            <a:picLocks noChangeAspect="1" noChangeArrowheads="1"/>
          </p:cNvPicPr>
          <p:nvPr/>
        </p:nvPicPr>
        <p:blipFill>
          <a:blip r:embed="rId6">
            <a:extLst>
              <a:ext uri="{28A0092B-C50C-407E-A947-70E740481C1C}">
                <a14:useLocalDpi xmlns:a14="http://schemas.microsoft.com/office/drawing/2010/main" val="0"/>
              </a:ext>
            </a:extLst>
          </a:blip>
          <a:srcRect l="20036" t="20798" r="30460" b="14815"/>
          <a:stretch>
            <a:fillRect/>
          </a:stretch>
        </p:blipFill>
        <p:spPr bwMode="auto">
          <a:xfrm>
            <a:off x="5848350" y="928688"/>
            <a:ext cx="32956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au 15"/>
          <p:cNvGraphicFramePr>
            <a:graphicFrameLocks noGrp="1"/>
          </p:cNvGraphicFramePr>
          <p:nvPr/>
        </p:nvGraphicFramePr>
        <p:xfrm>
          <a:off x="1571625" y="3429000"/>
          <a:ext cx="6096000" cy="838200"/>
        </p:xfrm>
        <a:graphic>
          <a:graphicData uri="http://schemas.openxmlformats.org/drawingml/2006/table">
            <a:tbl>
              <a:tblPr/>
              <a:tblGrid>
                <a:gridCol w="3978275"/>
                <a:gridCol w="2117725"/>
              </a:tblGrid>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chemeClr val="tx1"/>
                          </a:solidFill>
                          <a:effectLst/>
                          <a:latin typeface="Calibri" charset="0"/>
                          <a:ea typeface="Calibri" charset="0"/>
                          <a:cs typeface="Times New Roman" charset="0"/>
                        </a:rPr>
                        <a:t>Caractéristiques Générales</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tc hMerge="1">
                  <a:txBody>
                    <a:bodyPr/>
                    <a:lstStyle/>
                    <a:p>
                      <a:endParaRPr lang="fr-FR"/>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chemeClr val="tx1"/>
                          </a:solidFill>
                          <a:effectLst/>
                          <a:latin typeface="Calibri" charset="0"/>
                          <a:ea typeface="Calibri" charset="0"/>
                          <a:cs typeface="Times New Roman" charset="0"/>
                        </a:rPr>
                        <a:t>Nombre de logements</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Times New Roman" charset="0"/>
                        </a:rPr>
                        <a:t>1</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chemeClr val="tx1"/>
                          </a:solidFill>
                          <a:effectLst/>
                          <a:latin typeface="Calibri" charset="0"/>
                          <a:ea typeface="Calibri" charset="0"/>
                          <a:cs typeface="Times New Roman" charset="0"/>
                        </a:rPr>
                        <a:t>Surface habitable</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Times New Roman" charset="0"/>
                        </a:rPr>
                        <a:t>79 m²</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chemeClr val="tx1"/>
                          </a:solidFill>
                          <a:effectLst/>
                          <a:latin typeface="Calibri" charset="0"/>
                          <a:ea typeface="Calibri" charset="0"/>
                          <a:cs typeface="Times New Roman" charset="0"/>
                        </a:rPr>
                        <a:t>Nombre de niveaux</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Times New Roman" charset="0"/>
                        </a:rPr>
                        <a:t>1</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chemeClr val="tx1"/>
                          </a:solidFill>
                          <a:effectLst/>
                          <a:latin typeface="Calibri" charset="0"/>
                          <a:ea typeface="Calibri" charset="0"/>
                          <a:cs typeface="Times New Roman" charset="0"/>
                        </a:rPr>
                        <a:t>Typologie</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Times New Roman" charset="0"/>
                        </a:rPr>
                        <a:t>T4</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7" name="Tableau 16"/>
          <p:cNvGraphicFramePr>
            <a:graphicFrameLocks noGrp="1"/>
          </p:cNvGraphicFramePr>
          <p:nvPr/>
        </p:nvGraphicFramePr>
        <p:xfrm>
          <a:off x="1571625" y="4500563"/>
          <a:ext cx="6096000" cy="1341120"/>
        </p:xfrm>
        <a:graphic>
          <a:graphicData uri="http://schemas.openxmlformats.org/drawingml/2006/table">
            <a:tbl>
              <a:tblPr/>
              <a:tblGrid>
                <a:gridCol w="2392363"/>
                <a:gridCol w="2392362"/>
                <a:gridCol w="1311275"/>
              </a:tblGrid>
              <a:tr h="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chemeClr val="tx1"/>
                          </a:solidFill>
                          <a:effectLst/>
                          <a:latin typeface="Calibri" charset="0"/>
                          <a:ea typeface="Calibri" charset="0"/>
                          <a:cs typeface="Arial" charset="0"/>
                        </a:rPr>
                        <a:t>Caractéristiques architecturales</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tc hMerge="1">
                  <a:txBody>
                    <a:bodyPr/>
                    <a:lstStyle/>
                    <a:p>
                      <a:endParaRPr lang="fr-FR"/>
                    </a:p>
                  </a:txBody>
                  <a:tcPr/>
                </a:tc>
                <a:tc hMerge="1">
                  <a:txBody>
                    <a:bodyPr/>
                    <a:lstStyle/>
                    <a:p>
                      <a:endParaRPr lang="fr-FR"/>
                    </a:p>
                  </a:txBody>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chemeClr val="tx1"/>
                          </a:solidFill>
                          <a:effectLst/>
                          <a:latin typeface="Calibri" charset="0"/>
                          <a:ea typeface="Calibri" charset="0"/>
                          <a:cs typeface="Arial" charset="0"/>
                        </a:rPr>
                        <a:t>Surface de déperdition totale</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288.2 m²</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chemeClr val="tx1"/>
                          </a:solidFill>
                          <a:effectLst/>
                          <a:latin typeface="Calibri" charset="0"/>
                          <a:ea typeface="Calibri" charset="0"/>
                          <a:cs typeface="Arial" charset="0"/>
                        </a:rPr>
                        <a:t>Taux de surface totale de baies / SHAB</a:t>
                      </a:r>
                      <a:endParaRPr kumimoji="0" lang="fr-FR" sz="12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17.8%</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chemeClr val="tx1"/>
                          </a:solidFill>
                          <a:effectLst/>
                          <a:latin typeface="Calibri" charset="0"/>
                          <a:ea typeface="Calibri" charset="0"/>
                          <a:cs typeface="Arial" charset="0"/>
                        </a:rPr>
                        <a:t>Répartition des surfaces</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chemeClr val="tx1"/>
                          </a:solidFill>
                          <a:effectLst/>
                          <a:latin typeface="Calibri" charset="0"/>
                          <a:ea typeface="Calibri" charset="0"/>
                          <a:cs typeface="Arial" charset="0"/>
                        </a:rPr>
                        <a:t>Vitrées selon leur orientation</a:t>
                      </a:r>
                      <a:endParaRPr kumimoji="0" lang="fr-FR" sz="1200" b="0" i="0" u="none" strike="noStrike" cap="none" normalizeH="0" baseline="0">
                        <a:ln>
                          <a:noFill/>
                        </a:ln>
                        <a:solidFill>
                          <a:schemeClr val="tx1"/>
                        </a:solidFill>
                        <a:effectLst/>
                        <a:latin typeface="Calibri"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chemeClr val="tx1"/>
                          </a:solidFill>
                          <a:effectLst/>
                          <a:latin typeface="Calibri" charset="0"/>
                          <a:ea typeface="Calibri" charset="0"/>
                          <a:cs typeface="Arial" charset="0"/>
                        </a:rPr>
                        <a:t>Nord</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44%</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chemeClr val="tx1"/>
                          </a:solidFill>
                          <a:effectLst/>
                          <a:latin typeface="Calibri" charset="0"/>
                          <a:ea typeface="Calibri" charset="0"/>
                          <a:cs typeface="Arial" charset="0"/>
                        </a:rPr>
                        <a:t>Est</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0 %</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chemeClr val="tx1"/>
                          </a:solidFill>
                          <a:effectLst/>
                          <a:latin typeface="Calibri" charset="0"/>
                          <a:ea typeface="Calibri" charset="0"/>
                          <a:cs typeface="Arial" charset="0"/>
                        </a:rPr>
                        <a:t>Sud</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56%</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chemeClr val="tx1"/>
                          </a:solidFill>
                          <a:effectLst/>
                          <a:latin typeface="Calibri" charset="0"/>
                          <a:ea typeface="Calibri" charset="0"/>
                          <a:cs typeface="Arial" charset="0"/>
                        </a:rPr>
                        <a:t>Ouest</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0 %</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chemeClr val="tx1"/>
                          </a:solidFill>
                          <a:effectLst/>
                          <a:latin typeface="Calibri" charset="0"/>
                          <a:ea typeface="Calibri" charset="0"/>
                          <a:cs typeface="Arial" charset="0"/>
                        </a:rPr>
                        <a:t>Perméabilité à l</a:t>
                      </a:r>
                      <a:r>
                        <a:rPr kumimoji="0" lang="ja-JP" altLang="fr-FR" sz="1100" b="1" i="0" u="none" strike="noStrike" cap="none" normalizeH="0" baseline="0">
                          <a:ln>
                            <a:noFill/>
                          </a:ln>
                          <a:solidFill>
                            <a:schemeClr val="tx1"/>
                          </a:solidFill>
                          <a:effectLst/>
                          <a:latin typeface="Calibri" charset="0"/>
                          <a:ea typeface="Calibri" charset="0"/>
                          <a:cs typeface="Arial" charset="0"/>
                        </a:rPr>
                        <a:t>’</a:t>
                      </a:r>
                      <a:r>
                        <a:rPr kumimoji="0" lang="fr-FR" sz="1100" b="1" i="0" u="none" strike="noStrike" cap="none" normalizeH="0" baseline="0">
                          <a:ln>
                            <a:noFill/>
                          </a:ln>
                          <a:solidFill>
                            <a:schemeClr val="tx1"/>
                          </a:solidFill>
                          <a:effectLst/>
                          <a:latin typeface="Calibri" charset="0"/>
                          <a:ea typeface="Calibri" charset="0"/>
                          <a:cs typeface="Arial" charset="0"/>
                        </a:rPr>
                        <a:t>air (m</a:t>
                      </a:r>
                      <a:r>
                        <a:rPr kumimoji="0" lang="fr-FR" sz="1100" b="1" i="0" u="none" strike="noStrike" cap="none" normalizeH="0" baseline="30000">
                          <a:ln>
                            <a:noFill/>
                          </a:ln>
                          <a:solidFill>
                            <a:schemeClr val="tx1"/>
                          </a:solidFill>
                          <a:effectLst/>
                          <a:latin typeface="Calibri" charset="0"/>
                          <a:ea typeface="Calibri" charset="0"/>
                          <a:cs typeface="Arial" charset="0"/>
                        </a:rPr>
                        <a:t>3</a:t>
                      </a:r>
                      <a:r>
                        <a:rPr kumimoji="0" lang="fr-FR" sz="1100" b="1" i="0" u="none" strike="noStrike" cap="none" normalizeH="0" baseline="0">
                          <a:ln>
                            <a:noFill/>
                          </a:ln>
                          <a:solidFill>
                            <a:schemeClr val="tx1"/>
                          </a:solidFill>
                          <a:effectLst/>
                          <a:latin typeface="Calibri" charset="0"/>
                          <a:ea typeface="Calibri" charset="0"/>
                          <a:cs typeface="Arial" charset="0"/>
                        </a:rPr>
                        <a:t>/h.m</a:t>
                      </a:r>
                      <a:r>
                        <a:rPr kumimoji="0" lang="fr-FR" sz="1100" b="1" i="0" u="none" strike="noStrike" cap="none" normalizeH="0" baseline="30000">
                          <a:ln>
                            <a:noFill/>
                          </a:ln>
                          <a:solidFill>
                            <a:schemeClr val="tx1"/>
                          </a:solidFill>
                          <a:effectLst/>
                          <a:latin typeface="Calibri" charset="0"/>
                          <a:ea typeface="Calibri" charset="0"/>
                          <a:cs typeface="Arial" charset="0"/>
                        </a:rPr>
                        <a:t>2</a:t>
                      </a:r>
                      <a:r>
                        <a:rPr kumimoji="0" lang="fr-FR" sz="1100" b="1" i="0" u="none" strike="noStrike" cap="none" normalizeH="0" baseline="0">
                          <a:ln>
                            <a:noFill/>
                          </a:ln>
                          <a:solidFill>
                            <a:schemeClr val="tx1"/>
                          </a:solidFill>
                          <a:effectLst/>
                          <a:latin typeface="Calibri" charset="0"/>
                          <a:ea typeface="Calibri" charset="0"/>
                          <a:cs typeface="Arial" charset="0"/>
                        </a:rPr>
                        <a:t>) sous 4 Pa</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0,6</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71500" y="166688"/>
            <a:ext cx="8215313" cy="762000"/>
          </a:xfrm>
        </p:spPr>
        <p:txBody>
          <a:bodyPr/>
          <a:lstStyle/>
          <a:p>
            <a:r>
              <a:rPr>
                <a:latin typeface="Calibri" charset="0"/>
              </a:rPr>
              <a:t>Bâtiments simulés: maison individuelle – cas de base</a:t>
            </a:r>
            <a:endParaRPr b="0">
              <a:latin typeface="Calibri" charset="0"/>
            </a:endParaRPr>
          </a:p>
        </p:txBody>
      </p:sp>
      <p:sp>
        <p:nvSpPr>
          <p:cNvPr id="24579"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24580" name="Rectangle 5"/>
          <p:cNvSpPr>
            <a:spLocks noChangeArrowheads="1"/>
          </p:cNvSpPr>
          <p:nvPr/>
        </p:nvSpPr>
        <p:spPr bwMode="auto">
          <a:xfrm>
            <a:off x="0" y="2371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24581" name="Rectangle 6"/>
          <p:cNvSpPr>
            <a:spLocks noChangeArrowheads="1"/>
          </p:cNvSpPr>
          <p:nvPr/>
        </p:nvSpPr>
        <p:spPr bwMode="auto">
          <a:xfrm>
            <a:off x="0" y="2371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24582" name="Rectangle 7"/>
          <p:cNvSpPr>
            <a:spLocks noChangeArrowheads="1"/>
          </p:cNvSpPr>
          <p:nvPr/>
        </p:nvSpPr>
        <p:spPr bwMode="auto">
          <a:xfrm>
            <a:off x="0" y="4286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fr-FR" sz="1200">
                <a:latin typeface="Calibri" charset="0"/>
                <a:ea typeface="Times New Roman" charset="0"/>
                <a:cs typeface="Arial" charset="0"/>
              </a:rPr>
              <a:t> </a:t>
            </a:r>
            <a:endParaRPr lang="fr-FR" sz="900">
              <a:ea typeface="Times New Roman" charset="0"/>
              <a:cs typeface="Arial" charset="0"/>
            </a:endParaRPr>
          </a:p>
          <a:p>
            <a:pPr eaLnBrk="0" hangingPunct="0"/>
            <a:endParaRPr lang="fr-FR">
              <a:ea typeface="Times New Roman" charset="0"/>
              <a:cs typeface="Arial" charset="0"/>
            </a:endParaRPr>
          </a:p>
        </p:txBody>
      </p:sp>
      <p:graphicFrame>
        <p:nvGraphicFramePr>
          <p:cNvPr id="13" name="Tableau 12"/>
          <p:cNvGraphicFramePr>
            <a:graphicFrameLocks noGrp="1"/>
          </p:cNvGraphicFramePr>
          <p:nvPr/>
        </p:nvGraphicFramePr>
        <p:xfrm>
          <a:off x="1357313" y="1071563"/>
          <a:ext cx="7358062" cy="5205984"/>
        </p:xfrm>
        <a:graphic>
          <a:graphicData uri="http://schemas.openxmlformats.org/drawingml/2006/table">
            <a:tbl>
              <a:tblPr/>
              <a:tblGrid>
                <a:gridCol w="1943100"/>
                <a:gridCol w="1914525"/>
                <a:gridCol w="3500437"/>
              </a:tblGrid>
              <a:tr h="762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Calibri" charset="0"/>
                          <a:ea typeface="Calibri" charset="0"/>
                          <a:cs typeface="Arial" charset="0"/>
                        </a:rPr>
                        <a:t>|Caractéristiques de l</a:t>
                      </a:r>
                      <a:r>
                        <a:rPr kumimoji="0" lang="ja-JP" altLang="fr-FR" sz="1200" b="0" i="0" u="none" strike="noStrike" cap="none" normalizeH="0" baseline="0">
                          <a:ln>
                            <a:noFill/>
                          </a:ln>
                          <a:solidFill>
                            <a:schemeClr val="tx1"/>
                          </a:solidFill>
                          <a:effectLst/>
                          <a:latin typeface="Calibri" charset="0"/>
                          <a:ea typeface="Calibri" charset="0"/>
                          <a:cs typeface="Arial" charset="0"/>
                        </a:rPr>
                        <a:t>’</a:t>
                      </a:r>
                      <a:r>
                        <a:rPr kumimoji="0" lang="fr-FR" sz="1200" b="0" i="0" u="none" strike="noStrike" cap="none" normalizeH="0" baseline="0">
                          <a:ln>
                            <a:noFill/>
                          </a:ln>
                          <a:solidFill>
                            <a:schemeClr val="tx1"/>
                          </a:solidFill>
                          <a:effectLst/>
                          <a:latin typeface="Calibri" charset="0"/>
                          <a:ea typeface="Calibri" charset="0"/>
                          <a:cs typeface="Arial" charset="0"/>
                        </a:rPr>
                        <a:t>enveloppe du bâtiment|</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44061"/>
                    </a:solidFill>
                  </a:tcPr>
                </a:tc>
                <a:tc hMerge="1">
                  <a:txBody>
                    <a:bodyPr/>
                    <a:lstStyle/>
                    <a:p>
                      <a:endParaRPr lang="fr-FR"/>
                    </a:p>
                  </a:txBody>
                  <a:tcPr/>
                </a:tc>
                <a:tc hMerge="1">
                  <a:txBody>
                    <a:bodyPr/>
                    <a:lstStyle/>
                    <a:p>
                      <a:endParaRPr lang="fr-FR"/>
                    </a:p>
                  </a:txBody>
                  <a:tcPr/>
                </a:tc>
              </a:tr>
              <a:tr h="276225">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Parois opaques</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Parois verticales</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a:ln>
                            <a:noFill/>
                          </a:ln>
                          <a:solidFill>
                            <a:schemeClr val="tx1"/>
                          </a:solidFill>
                          <a:effectLst/>
                          <a:latin typeface="Calibri" charset="0"/>
                          <a:ea typeface="Calibri" charset="0"/>
                          <a:cs typeface="Arial" charset="0"/>
                        </a:rPr>
                        <a:t>Base : ITI</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20 cm de blocs béton</a:t>
                      </a:r>
                      <a:endParaRPr kumimoji="0" lang="fr-FR" sz="1200" b="0" i="0" u="none" strike="noStrike" cap="none" normalizeH="0" baseline="0">
                        <a:ln>
                          <a:noFill/>
                        </a:ln>
                        <a:solidFill>
                          <a:schemeClr val="tx1"/>
                        </a:solidFill>
                        <a:effectLst/>
                        <a:latin typeface="Calibri"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ＭＳ Ｐゴシック" charset="0"/>
                          <a:cs typeface="Calibri" charset="0"/>
                        </a:rPr>
                        <a:t>10 cm d</a:t>
                      </a:r>
                      <a:r>
                        <a:rPr kumimoji="0" lang="ja-JP" altLang="fr-FR" sz="1100" b="0" i="0" u="none" strike="noStrike" cap="none" normalizeH="0" baseline="0">
                          <a:ln>
                            <a:noFill/>
                          </a:ln>
                          <a:solidFill>
                            <a:schemeClr val="tx1"/>
                          </a:solidFill>
                          <a:effectLst/>
                          <a:latin typeface="Calibri" charset="0"/>
                          <a:ea typeface="ＭＳ Ｐゴシック" charset="0"/>
                          <a:cs typeface="Calibri" charset="0"/>
                        </a:rPr>
                        <a:t>’</a:t>
                      </a:r>
                      <a:r>
                        <a:rPr kumimoji="0" lang="fr-FR" sz="1100" b="0" i="0" u="none" strike="noStrike" cap="none" normalizeH="0" baseline="0">
                          <a:ln>
                            <a:noFill/>
                          </a:ln>
                          <a:solidFill>
                            <a:schemeClr val="tx1"/>
                          </a:solidFill>
                          <a:effectLst/>
                          <a:latin typeface="Calibri" charset="0"/>
                          <a:ea typeface="ＭＳ Ｐゴシック" charset="0"/>
                          <a:cs typeface="Calibri" charset="0"/>
                        </a:rPr>
                        <a:t>isolant et  plaque de platre BA13</a:t>
                      </a:r>
                      <a:endParaRPr kumimoji="0" lang="fr-FR" sz="1200" b="0" i="0" u="none" strike="noStrike" cap="none" normalizeH="0" baseline="0">
                        <a:ln>
                          <a:noFill/>
                        </a:ln>
                        <a:solidFill>
                          <a:schemeClr val="tx1"/>
                        </a:solidFill>
                        <a:effectLst/>
                        <a:latin typeface="Calibri"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ＭＳ Ｐゴシック" charset="0"/>
                          <a:cs typeface="Calibri" charset="0"/>
                        </a:rPr>
                        <a:t>U = 0,296 W/m².K</a:t>
                      </a:r>
                      <a:endParaRPr kumimoji="0" lang="fr-FR" sz="1200" b="0" i="0" u="none" strike="noStrike" cap="none" normalizeH="0" baseline="0">
                        <a:ln>
                          <a:noFill/>
                        </a:ln>
                        <a:solidFill>
                          <a:schemeClr val="tx1"/>
                        </a:solidFill>
                        <a:effectLst/>
                        <a:latin typeface="Calibri" charset="0"/>
                        <a:ea typeface="ＭＳ Ｐゴシック"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v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Plancher Haut (combles perdus)</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a:ln>
                            <a:noFill/>
                          </a:ln>
                          <a:solidFill>
                            <a:schemeClr val="tx1"/>
                          </a:solidFill>
                          <a:effectLst/>
                          <a:latin typeface="Calibri" charset="0"/>
                          <a:ea typeface="Calibri" charset="0"/>
                          <a:cs typeface="Arial" charset="0"/>
                        </a:rPr>
                        <a:t>Base : isolation sous combles perdus</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Times New Roman" charset="0"/>
                        </a:rPr>
                        <a:t>30 cm d</a:t>
                      </a:r>
                      <a:r>
                        <a:rPr kumimoji="0" lang="ja-JP" altLang="fr-FR" sz="1100" b="0" i="0" u="none" strike="noStrike" cap="none" normalizeH="0" baseline="0">
                          <a:ln>
                            <a:noFill/>
                          </a:ln>
                          <a:solidFill>
                            <a:schemeClr val="tx1"/>
                          </a:solidFill>
                          <a:effectLst/>
                          <a:latin typeface="Calibri" charset="0"/>
                          <a:ea typeface="Calibri" charset="0"/>
                          <a:cs typeface="Times New Roman" charset="0"/>
                        </a:rPr>
                        <a:t>’</a:t>
                      </a:r>
                      <a:r>
                        <a:rPr kumimoji="0" lang="fr-FR" sz="1100" b="0" i="0" u="none" strike="noStrike" cap="none" normalizeH="0" baseline="0">
                          <a:ln>
                            <a:noFill/>
                          </a:ln>
                          <a:solidFill>
                            <a:schemeClr val="tx1"/>
                          </a:solidFill>
                          <a:effectLst/>
                          <a:latin typeface="Calibri" charset="0"/>
                          <a:ea typeface="Calibri" charset="0"/>
                          <a:cs typeface="Times New Roman" charset="0"/>
                        </a:rPr>
                        <a:t>isolant  plaque de platre  BA13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Times New Roman" charset="0"/>
                        </a:rPr>
                        <a:t>U = 0,109 W/m².K</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538">
                <a:tc v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Toiture</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Tuiles terre cuite </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8700">
                <a:tc v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Plancher Bas (sur terrain)</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a:ln>
                            <a:noFill/>
                          </a:ln>
                          <a:solidFill>
                            <a:schemeClr val="tx1"/>
                          </a:solidFill>
                          <a:effectLst/>
                          <a:latin typeface="Calibri" charset="0"/>
                          <a:ea typeface="Calibri" charset="0"/>
                          <a:cs typeface="Arial" charset="0"/>
                        </a:rPr>
                        <a:t>Base : Isolation sous-chape</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13 cm de Dalle de Béton</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ＭＳ Ｐゴシック" charset="0"/>
                          <a:cs typeface="Calibri" charset="0"/>
                        </a:rPr>
                        <a:t>8 cm d</a:t>
                      </a:r>
                      <a:r>
                        <a:rPr kumimoji="0" lang="ja-JP" altLang="fr-FR" sz="1100" b="0" i="0" u="none" strike="noStrike" cap="none" normalizeH="0" baseline="0">
                          <a:ln>
                            <a:noFill/>
                          </a:ln>
                          <a:solidFill>
                            <a:schemeClr val="tx1"/>
                          </a:solidFill>
                          <a:effectLst/>
                          <a:latin typeface="Calibri" charset="0"/>
                          <a:ea typeface="ＭＳ Ｐゴシック" charset="0"/>
                          <a:cs typeface="Calibri" charset="0"/>
                        </a:rPr>
                        <a:t>’</a:t>
                      </a:r>
                      <a:r>
                        <a:rPr kumimoji="0" lang="fr-FR" sz="1100" b="0" i="0" u="none" strike="noStrike" cap="none" normalizeH="0" baseline="0">
                          <a:ln>
                            <a:noFill/>
                          </a:ln>
                          <a:solidFill>
                            <a:schemeClr val="tx1"/>
                          </a:solidFill>
                          <a:effectLst/>
                          <a:latin typeface="Calibri" charset="0"/>
                          <a:ea typeface="ＭＳ Ｐゴシック" charset="0"/>
                          <a:cs typeface="Calibri" charset="0"/>
                        </a:rPr>
                        <a:t>isolant 200Lx</a:t>
                      </a:r>
                      <a:endParaRPr kumimoji="0" lang="fr-FR" sz="1200" b="0" i="0" u="none" strike="noStrike" cap="none" normalizeH="0" baseline="0">
                        <a:ln>
                          <a:noFill/>
                        </a:ln>
                        <a:solidFill>
                          <a:schemeClr val="tx1"/>
                        </a:solidFill>
                        <a:effectLst/>
                        <a:latin typeface="Calibri"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ＭＳ Ｐゴシック" charset="0"/>
                          <a:cs typeface="Calibri" charset="0"/>
                        </a:rPr>
                        <a:t>7 cm de chape</a:t>
                      </a:r>
                      <a:endParaRPr kumimoji="0" lang="fr-FR" sz="1200" b="0" i="0" u="none" strike="noStrike" cap="none" normalizeH="0" baseline="0">
                        <a:ln>
                          <a:noFill/>
                        </a:ln>
                        <a:solidFill>
                          <a:schemeClr val="tx1"/>
                        </a:solidFill>
                        <a:effectLst/>
                        <a:latin typeface="Calibri" charset="0"/>
                        <a:ea typeface="ＭＳ Ｐゴシック"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 typeface="Calibri" charset="0"/>
                        <a:buNone/>
                        <a:tabLst/>
                      </a:pPr>
                      <a:r>
                        <a:rPr kumimoji="0" lang="fr-FR" sz="1100" b="0" i="0" u="none" strike="noStrike" cap="none" normalizeH="0" baseline="0">
                          <a:ln>
                            <a:noFill/>
                          </a:ln>
                          <a:solidFill>
                            <a:schemeClr val="tx1"/>
                          </a:solidFill>
                          <a:effectLst/>
                          <a:latin typeface="Calibri" charset="0"/>
                          <a:ea typeface="ＭＳ Ｐゴシック" charset="0"/>
                          <a:cs typeface="Calibri" charset="0"/>
                        </a:rPr>
                        <a:t>- Salon : 1cm de parquet</a:t>
                      </a:r>
                      <a:endParaRPr kumimoji="0" lang="fr-FR" sz="1200" b="0" i="0" u="none" strike="noStrike" cap="none" normalizeH="0" baseline="0">
                        <a:ln>
                          <a:noFill/>
                        </a:ln>
                        <a:solidFill>
                          <a:schemeClr val="tx1"/>
                        </a:solidFill>
                        <a:effectLst/>
                        <a:latin typeface="Calibri" charset="0"/>
                        <a:ea typeface="ＭＳ Ｐゴシック" charset="0"/>
                        <a:cs typeface="Calibri" charset="0"/>
                      </a:endParaRPr>
                    </a:p>
                    <a:p>
                      <a:pPr marL="0" marR="0" lvl="0" indent="0" algn="l" defTabSz="914400" rtl="0" eaLnBrk="1" fontAlgn="base" latinLnBrk="0" hangingPunct="1">
                        <a:lnSpc>
                          <a:spcPct val="115000"/>
                        </a:lnSpc>
                        <a:spcBef>
                          <a:spcPct val="0"/>
                        </a:spcBef>
                        <a:spcAft>
                          <a:spcPct val="0"/>
                        </a:spcAft>
                        <a:buClrTx/>
                        <a:buSzTx/>
                        <a:buFont typeface="Calibri" charset="0"/>
                        <a:buNone/>
                        <a:tabLst/>
                      </a:pPr>
                      <a:r>
                        <a:rPr kumimoji="0" lang="fr-FR" sz="1100" b="0" i="0" u="none" strike="noStrike" cap="none" normalizeH="0" baseline="0">
                          <a:ln>
                            <a:noFill/>
                          </a:ln>
                          <a:solidFill>
                            <a:schemeClr val="tx1"/>
                          </a:solidFill>
                          <a:effectLst/>
                          <a:latin typeface="Calibri" charset="0"/>
                          <a:ea typeface="ＭＳ Ｐゴシック" charset="0"/>
                          <a:cs typeface="Calibri" charset="0"/>
                        </a:rPr>
                        <a:t>- Salle de bain/WC : 1cm de Carrelage</a:t>
                      </a:r>
                      <a:endParaRPr kumimoji="0" lang="fr-FR" sz="1200" b="0" i="0" u="none" strike="noStrike" cap="none" normalizeH="0" baseline="0">
                        <a:ln>
                          <a:noFill/>
                        </a:ln>
                        <a:solidFill>
                          <a:schemeClr val="tx1"/>
                        </a:solidFill>
                        <a:effectLst/>
                        <a:latin typeface="Calibri" charset="0"/>
                        <a:ea typeface="ＭＳ Ｐゴシック" charset="0"/>
                        <a:cs typeface="Calibri" charset="0"/>
                      </a:endParaRPr>
                    </a:p>
                    <a:p>
                      <a:pPr marL="0" marR="0" lvl="0" indent="0" algn="l" defTabSz="914400" rtl="0" eaLnBrk="1" fontAlgn="base" latinLnBrk="0" hangingPunct="1">
                        <a:lnSpc>
                          <a:spcPct val="115000"/>
                        </a:lnSpc>
                        <a:spcBef>
                          <a:spcPct val="0"/>
                        </a:spcBef>
                        <a:spcAft>
                          <a:spcPct val="0"/>
                        </a:spcAft>
                        <a:buClrTx/>
                        <a:buSzTx/>
                        <a:buFont typeface="Calibri" charset="0"/>
                        <a:buNone/>
                        <a:tabLst/>
                      </a:pPr>
                      <a:r>
                        <a:rPr kumimoji="0" lang="fr-FR" sz="1100" b="0" i="0" u="none" strike="noStrike" cap="none" normalizeH="0" baseline="0">
                          <a:ln>
                            <a:noFill/>
                          </a:ln>
                          <a:solidFill>
                            <a:schemeClr val="tx1"/>
                          </a:solidFill>
                          <a:effectLst/>
                          <a:latin typeface="Calibri" charset="0"/>
                          <a:ea typeface="ＭＳ Ｐゴシック" charset="0"/>
                          <a:cs typeface="Calibri" charset="0"/>
                        </a:rPr>
                        <a:t>- Chambres : 1cm de parquet + 1 cm moquette</a:t>
                      </a:r>
                      <a:endParaRPr kumimoji="0" lang="fr-FR" sz="1200" b="0" i="0" u="none" strike="noStrike" cap="none" normalizeH="0" baseline="0">
                        <a:ln>
                          <a:noFill/>
                        </a:ln>
                        <a:solidFill>
                          <a:schemeClr val="tx1"/>
                        </a:solidFill>
                        <a:effectLst/>
                        <a:latin typeface="Calibri" charset="0"/>
                        <a:ea typeface="ＭＳ Ｐゴシック" charset="0"/>
                        <a:cs typeface="Calibri"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charset="0"/>
                          <a:ea typeface="ＭＳ Ｐゴシック" charset="0"/>
                          <a:cs typeface="Calibri" charset="0"/>
                        </a:rPr>
                        <a:t>U ~ 0,334 W/m².K</a:t>
                      </a:r>
                      <a:endParaRPr kumimoji="0" lang="fr-FR" sz="1200" b="0" i="0" u="none" strike="noStrike" cap="none" normalizeH="0" baseline="0">
                        <a:ln>
                          <a:noFill/>
                        </a:ln>
                        <a:solidFill>
                          <a:schemeClr val="tx1"/>
                        </a:solidFill>
                        <a:effectLst/>
                        <a:latin typeface="Calibri" charset="0"/>
                        <a:ea typeface="ＭＳ Ｐゴシック" charset="0"/>
                        <a:cs typeface="Calibri"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Parois Vitrées</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Double vitrage 4/16/4 en Bois</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Times New Roman" charset="0"/>
                        </a:rPr>
                        <a:t>Uw = 1,6; Tl = 0,5; Sw = 0,4</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chemeClr val="tx1"/>
                          </a:solidFill>
                          <a:effectLst/>
                          <a:latin typeface="Calibri" charset="0"/>
                          <a:ea typeface="Calibri" charset="0"/>
                          <a:cs typeface="Times New Roman" charset="0"/>
                        </a:rPr>
                        <a:t>Ouverture des baies scénarisée selon la logique suivante: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Calibri" charset="0"/>
                          <a:ea typeface="Calibri" charset="0"/>
                          <a:cs typeface="Times New Roman" charset="0"/>
                        </a:rPr>
                        <a:t>. En chambres: fenêtres sont ouvrables uniquement la nuit lorsque la température intérieure est supérieure à 22°C</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Calibri" charset="0"/>
                          <a:ea typeface="Calibri" charset="0"/>
                          <a:cs typeface="Times New Roman" charset="0"/>
                        </a:rPr>
                        <a:t>. En salon +  cuisines:  les fenêtres sont ouvrables uniquement la journée lorsque la température intérieure est supérieure à 22°C.</a:t>
                      </a: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55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Protections solaires</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Volets battant Bois</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55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Portes extérieures</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Isolation thermique : U = 1.1 W/m².K</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55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Porte Garage</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Isolation thermique : U = 1.1 W/m².K</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Ventilation</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Arial" charset="0"/>
                        </a:rPr>
                        <a:t>Ventilation Hygro B Bahia®</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Times New Roman" charset="0"/>
                        </a:rPr>
                        <a:t>Débit Moyen en occupation= 139 m3/h</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charset="0"/>
                          <a:ea typeface="Calibri" charset="0"/>
                          <a:cs typeface="Times New Roman" charset="0"/>
                        </a:rPr>
                        <a:t>Débit Min en inoccupation= 20m3/h</a:t>
                      </a:r>
                      <a:endParaRPr kumimoji="0" lang="fr-FR" sz="1200" b="0" i="0" u="none" strike="noStrike" cap="none" normalizeH="0" baseline="0">
                        <a:ln>
                          <a:noFill/>
                        </a:ln>
                        <a:solidFill>
                          <a:schemeClr val="tx1"/>
                        </a:solidFill>
                        <a:effectLst/>
                        <a:latin typeface="Calibri" charset="0"/>
                        <a:ea typeface="Calibri" charset="0"/>
                        <a:cs typeface="Times New Roman" charset="0"/>
                      </a:endParaRPr>
                    </a:p>
                  </a:txBody>
                  <a:tcPr marL="31028" marR="31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r>
              <a:rPr>
                <a:latin typeface="Calibri" charset="0"/>
              </a:rPr>
              <a:t>Variantes Maison</a:t>
            </a:r>
          </a:p>
        </p:txBody>
      </p:sp>
      <p:graphicFrame>
        <p:nvGraphicFramePr>
          <p:cNvPr id="4" name="Tableau 3"/>
          <p:cNvGraphicFramePr>
            <a:graphicFrameLocks noGrp="1"/>
          </p:cNvGraphicFramePr>
          <p:nvPr/>
        </p:nvGraphicFramePr>
        <p:xfrm>
          <a:off x="214313" y="1643063"/>
          <a:ext cx="8786812" cy="4524380"/>
        </p:xfrm>
        <a:graphic>
          <a:graphicData uri="http://schemas.openxmlformats.org/drawingml/2006/table">
            <a:tbl>
              <a:tblPr/>
              <a:tblGrid>
                <a:gridCol w="1403350"/>
                <a:gridCol w="663575"/>
                <a:gridCol w="960437"/>
                <a:gridCol w="960438"/>
                <a:gridCol w="958850"/>
                <a:gridCol w="960437"/>
                <a:gridCol w="960438"/>
                <a:gridCol w="958850"/>
                <a:gridCol w="960437"/>
              </a:tblGrid>
              <a:tr h="2857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 </a:t>
                      </a:r>
                    </a:p>
                  </a:txBody>
                  <a:tcPr marL="4803" marR="4803" marT="48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Cas de Base</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Variante 1 </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Variante 2</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Variante 3</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Variante 4</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Variante 5</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Variante 6</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7E4B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Variante 7</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7E4BC"/>
                    </a:solidFill>
                  </a:tcPr>
                </a:tc>
              </a:tr>
              <a:tr h="776288">
                <a:tc v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BASE</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Perméabilité</a:t>
                      </a:r>
                      <a:br>
                        <a:rPr kumimoji="0" lang="fr-FR" sz="1000" b="1" i="0" u="none" strike="noStrike" cap="none" normalizeH="0" baseline="0">
                          <a:ln>
                            <a:noFill/>
                          </a:ln>
                          <a:solidFill>
                            <a:srgbClr val="000000"/>
                          </a:solidFill>
                          <a:effectLst/>
                          <a:latin typeface="Calibri" charset="0"/>
                          <a:ea typeface="ＭＳ Ｐゴシック" charset="0"/>
                        </a:rPr>
                      </a:br>
                      <a:r>
                        <a:rPr kumimoji="0" lang="fr-FR" sz="1000" b="1" i="0" u="none" strike="noStrike" cap="none" normalizeH="0" baseline="0">
                          <a:ln>
                            <a:noFill/>
                          </a:ln>
                          <a:solidFill>
                            <a:srgbClr val="000000"/>
                          </a:solidFill>
                          <a:effectLst/>
                          <a:latin typeface="Calibri" charset="0"/>
                          <a:ea typeface="ＭＳ Ｐゴシック" charset="0"/>
                        </a:rPr>
                        <a:t>0,3 m3/h,m² </a:t>
                      </a:r>
                      <a:br>
                        <a:rPr kumimoji="0" lang="fr-FR" sz="1000" b="1" i="0" u="none" strike="noStrike" cap="none" normalizeH="0" baseline="0">
                          <a:ln>
                            <a:noFill/>
                          </a:ln>
                          <a:solidFill>
                            <a:srgbClr val="000000"/>
                          </a:solidFill>
                          <a:effectLst/>
                          <a:latin typeface="Calibri" charset="0"/>
                          <a:ea typeface="ＭＳ Ｐゴシック" charset="0"/>
                        </a:rPr>
                      </a:br>
                      <a:r>
                        <a:rPr kumimoji="0" lang="fr-FR" sz="1000" b="1" i="0" u="none" strike="noStrike" cap="none" normalizeH="0" baseline="0">
                          <a:ln>
                            <a:noFill/>
                          </a:ln>
                          <a:solidFill>
                            <a:srgbClr val="000000"/>
                          </a:solidFill>
                          <a:effectLst/>
                          <a:latin typeface="Calibri" charset="0"/>
                          <a:ea typeface="ＭＳ Ｐゴシック" charset="0"/>
                        </a:rPr>
                        <a:t>(4Pa)</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Isol ss dalle</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Toutes fenêtres fermées</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Ouverture des fenêtres non différenciée selon les locaux</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Isolant plus dense sous combles</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Présence d'un refend lourd</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Isolation par l'extérieur</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Ventilation</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8">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Simple Flux Hygro B</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952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Perméabilité à l'air</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0,6 m3/h.m²</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0,3 m3/h.m²</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0,6 m3/h.m²</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889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Isolation plancher bas</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Isolation sous chape</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Isolation placée sous dalle</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Isolation sous chape</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88938">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Gestion d'ouverture des fenêtres  </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Ouverture possible selon T° extérieure et occupation, différenciée selon les pièces</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Toutes fenêtres fermées</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Ouverture possible selon T° extérieure et occupation, différenciée selon les pièces</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1058863">
                <a:tc vMerge="1">
                  <a:txBody>
                    <a:bodyPr/>
                    <a:lstStyle/>
                    <a:p>
                      <a:endParaRPr lang="fr-FR"/>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Ouverture possible selon T° extérieure et occupation, différenciée selon les pièces</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Ouverture équivalente et simultanée dans  toutes les pièces de la maison</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Ouverture possible selon T° extérieure et occupation, différenciée selon les pièces</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r>
              <a:tr h="3889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Isolant sous combles perdus</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Laine de verre</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Laine de bois</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Laine de verre</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1952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Inertie</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Moyenne</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Lourd</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Moyenne</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ITI / ITE</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ITI</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ITE</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r>
              <a:tr h="3794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a:ln>
                            <a:noFill/>
                          </a:ln>
                          <a:solidFill>
                            <a:srgbClr val="000000"/>
                          </a:solidFill>
                          <a:effectLst/>
                          <a:latin typeface="Calibri" charset="0"/>
                          <a:ea typeface="ＭＳ Ｐゴシック" charset="0"/>
                        </a:rPr>
                        <a:t>Surventilation nocturne</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8">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0" i="0" u="none" strike="noStrike" cap="none" normalizeH="0" baseline="0">
                          <a:ln>
                            <a:noFill/>
                          </a:ln>
                          <a:solidFill>
                            <a:srgbClr val="000000"/>
                          </a:solidFill>
                          <a:effectLst/>
                          <a:latin typeface="Calibri" charset="0"/>
                          <a:ea typeface="ＭＳ Ｐゴシック" charset="0"/>
                        </a:rPr>
                        <a:t>Absence</a:t>
                      </a:r>
                    </a:p>
                  </a:txBody>
                  <a:tcPr marL="4803" marR="4803" marT="48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994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086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p:txBody>
          <a:bodyPr/>
          <a:lstStyle/>
          <a:p>
            <a:r>
              <a:rPr>
                <a:latin typeface="Calibri" charset="0"/>
              </a:rPr>
              <a:t>Variantes Immeuble</a:t>
            </a:r>
          </a:p>
        </p:txBody>
      </p:sp>
      <p:graphicFrame>
        <p:nvGraphicFramePr>
          <p:cNvPr id="8" name="Tableau 7"/>
          <p:cNvGraphicFramePr>
            <a:graphicFrameLocks noGrp="1"/>
          </p:cNvGraphicFramePr>
          <p:nvPr/>
        </p:nvGraphicFramePr>
        <p:xfrm>
          <a:off x="285750" y="1428750"/>
          <a:ext cx="8858250" cy="4283079"/>
        </p:xfrm>
        <a:graphic>
          <a:graphicData uri="http://schemas.openxmlformats.org/drawingml/2006/table">
            <a:tbl>
              <a:tblPr/>
              <a:tblGrid>
                <a:gridCol w="1416050"/>
                <a:gridCol w="708025"/>
                <a:gridCol w="706438"/>
                <a:gridCol w="708025"/>
                <a:gridCol w="1012825"/>
                <a:gridCol w="706437"/>
                <a:gridCol w="708025"/>
                <a:gridCol w="706438"/>
                <a:gridCol w="708025"/>
                <a:gridCol w="738187"/>
                <a:gridCol w="739775"/>
              </a:tblGrid>
              <a:tr h="1746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a:ln>
                          <a:noFill/>
                        </a:ln>
                        <a:solidFill>
                          <a:srgbClr val="000000"/>
                        </a:solidFill>
                        <a:effectLst/>
                        <a:latin typeface="Calibri" charset="0"/>
                        <a:ea typeface="ＭＳ Ｐゴシック" charset="0"/>
                      </a:endParaRPr>
                    </a:p>
                  </a:txBody>
                  <a:tcPr marL="4164" marR="4164" marT="4164"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Cas de Base</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1 </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2</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3</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4</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5</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6</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7</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8</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9</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a:ln>
                          <a:noFill/>
                        </a:ln>
                        <a:solidFill>
                          <a:srgbClr val="000000"/>
                        </a:solidFill>
                        <a:effectLst/>
                        <a:latin typeface="Calibri" charset="0"/>
                        <a:ea typeface="ＭＳ Ｐゴシック" charset="0"/>
                      </a:endParaRPr>
                    </a:p>
                  </a:txBody>
                  <a:tcPr marL="4164" marR="4164" marT="4164"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BASE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Perméabilité</a:t>
                      </a:r>
                      <a:br>
                        <a:rPr kumimoji="0" lang="fr-FR" sz="900" b="1" i="0" u="none" strike="noStrike" cap="none" normalizeH="0" baseline="0">
                          <a:ln>
                            <a:noFill/>
                          </a:ln>
                          <a:solidFill>
                            <a:srgbClr val="000000"/>
                          </a:solidFill>
                          <a:effectLst/>
                          <a:latin typeface="Calibri" charset="0"/>
                          <a:ea typeface="ＭＳ Ｐゴシック" charset="0"/>
                        </a:rPr>
                      </a:br>
                      <a:r>
                        <a:rPr kumimoji="0" lang="fr-FR" sz="900" b="1" i="0" u="none" strike="noStrike" cap="none" normalizeH="0" baseline="0">
                          <a:ln>
                            <a:noFill/>
                          </a:ln>
                          <a:solidFill>
                            <a:srgbClr val="000000"/>
                          </a:solidFill>
                          <a:effectLst/>
                          <a:latin typeface="Calibri" charset="0"/>
                          <a:ea typeface="ＭＳ Ｐゴシック" charset="0"/>
                        </a:rPr>
                        <a:t>0,5 m3/h,m² </a:t>
                      </a:r>
                      <a:br>
                        <a:rPr kumimoji="0" lang="fr-FR" sz="900" b="1" i="0" u="none" strike="noStrike" cap="none" normalizeH="0" baseline="0">
                          <a:ln>
                            <a:noFill/>
                          </a:ln>
                          <a:solidFill>
                            <a:srgbClr val="000000"/>
                          </a:solidFill>
                          <a:effectLst/>
                          <a:latin typeface="Calibri" charset="0"/>
                          <a:ea typeface="ＭＳ Ｐゴシック" charset="0"/>
                        </a:rPr>
                      </a:br>
                      <a:r>
                        <a:rPr kumimoji="0" lang="fr-FR" sz="900" b="1" i="0" u="none" strike="noStrike" cap="none" normalizeH="0" baseline="0">
                          <a:ln>
                            <a:noFill/>
                          </a:ln>
                          <a:solidFill>
                            <a:srgbClr val="000000"/>
                          </a:solidFill>
                          <a:effectLst/>
                          <a:latin typeface="Calibri" charset="0"/>
                          <a:ea typeface="ＭＳ Ｐゴシック" charset="0"/>
                        </a:rPr>
                        <a:t>(4Pa)</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Fermeture des ouvrants</a:t>
                      </a:r>
                      <a:br>
                        <a:rPr kumimoji="0" lang="fr-FR" sz="900" b="1" i="0" u="none" strike="noStrike" cap="none" normalizeH="0" baseline="0">
                          <a:ln>
                            <a:noFill/>
                          </a:ln>
                          <a:solidFill>
                            <a:srgbClr val="000000"/>
                          </a:solidFill>
                          <a:effectLst/>
                          <a:latin typeface="Calibri" charset="0"/>
                          <a:ea typeface="ＭＳ Ｐゴシック" charset="0"/>
                        </a:rPr>
                      </a:br>
                      <a:r>
                        <a:rPr kumimoji="0" lang="fr-FR" sz="900" b="1" i="0" u="none" strike="noStrike" cap="none" normalizeH="0" baseline="0">
                          <a:ln>
                            <a:noFill/>
                          </a:ln>
                          <a:solidFill>
                            <a:srgbClr val="000000"/>
                          </a:solidFill>
                          <a:effectLst/>
                          <a:latin typeface="Calibri" charset="0"/>
                          <a:ea typeface="ＭＳ Ｐゴシック" charset="0"/>
                        </a:rPr>
                        <a:t> la nuit</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Fermeture PM Eblouissement</a:t>
                      </a:r>
                      <a:br>
                        <a:rPr kumimoji="0" lang="fr-FR" sz="900" b="1" i="0" u="none" strike="noStrike" cap="none" normalizeH="0" baseline="0">
                          <a:ln>
                            <a:noFill/>
                          </a:ln>
                          <a:solidFill>
                            <a:srgbClr val="000000"/>
                          </a:solidFill>
                          <a:effectLst/>
                          <a:latin typeface="Calibri" charset="0"/>
                          <a:ea typeface="ＭＳ Ｐゴシック" charset="0"/>
                        </a:rPr>
                      </a:br>
                      <a:r>
                        <a:rPr kumimoji="0" lang="fr-FR" sz="900" b="1" i="0" u="none" strike="noStrike" cap="none" normalizeH="0" baseline="0">
                          <a:ln>
                            <a:noFill/>
                          </a:ln>
                          <a:solidFill>
                            <a:srgbClr val="000000"/>
                          </a:solidFill>
                          <a:effectLst/>
                          <a:latin typeface="Calibri" charset="0"/>
                          <a:ea typeface="ＭＳ Ｐゴシック" charset="0"/>
                        </a:rPr>
                        <a:t>Important</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Corr. Débits</a:t>
                      </a:r>
                      <a:br>
                        <a:rPr kumimoji="0" lang="fr-FR" sz="900" b="1" i="0" u="none" strike="noStrike" cap="none" normalizeH="0" baseline="0">
                          <a:ln>
                            <a:noFill/>
                          </a:ln>
                          <a:solidFill>
                            <a:srgbClr val="000000"/>
                          </a:solidFill>
                          <a:effectLst/>
                          <a:latin typeface="Calibri" charset="0"/>
                          <a:ea typeface="ＭＳ Ｐゴシック" charset="0"/>
                        </a:rPr>
                      </a:br>
                      <a:r>
                        <a:rPr kumimoji="0" lang="fr-FR" sz="900" b="1" i="0" u="none" strike="noStrike" cap="none" normalizeH="0" baseline="0">
                          <a:ln>
                            <a:noFill/>
                          </a:ln>
                          <a:solidFill>
                            <a:srgbClr val="000000"/>
                          </a:solidFill>
                          <a:effectLst/>
                          <a:latin typeface="Calibri" charset="0"/>
                          <a:ea typeface="ＭＳ Ｐゴシック" charset="0"/>
                        </a:rPr>
                        <a:t>Fermeture PM</a:t>
                      </a:r>
                      <a:br>
                        <a:rPr kumimoji="0" lang="fr-FR" sz="900" b="1" i="0" u="none" strike="noStrike" cap="none" normalizeH="0" baseline="0">
                          <a:ln>
                            <a:noFill/>
                          </a:ln>
                          <a:solidFill>
                            <a:srgbClr val="000000"/>
                          </a:solidFill>
                          <a:effectLst/>
                          <a:latin typeface="Calibri" charset="0"/>
                          <a:ea typeface="ＭＳ Ｐゴシック" charset="0"/>
                        </a:rPr>
                      </a:br>
                      <a:r>
                        <a:rPr kumimoji="0" lang="fr-FR" sz="900" b="1" i="0" u="none" strike="noStrike" cap="none" normalizeH="0" baseline="0">
                          <a:ln>
                            <a:noFill/>
                          </a:ln>
                          <a:solidFill>
                            <a:srgbClr val="000000"/>
                          </a:solidFill>
                          <a:effectLst/>
                          <a:latin typeface="Calibri" charset="0"/>
                          <a:ea typeface="ＭＳ Ｐゴシック" charset="0"/>
                        </a:rPr>
                        <a:t>70% Noct</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Débits corrigés + Perméa 0,5</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Aucune PM</a:t>
                      </a:r>
                      <a:br>
                        <a:rPr kumimoji="0" lang="fr-FR" sz="900" b="1" i="0" u="none" strike="noStrike" cap="none" normalizeH="0" baseline="0">
                          <a:ln>
                            <a:noFill/>
                          </a:ln>
                          <a:solidFill>
                            <a:srgbClr val="000000"/>
                          </a:solidFill>
                          <a:effectLst/>
                          <a:latin typeface="Calibri" charset="0"/>
                          <a:ea typeface="ＭＳ Ｐゴシック" charset="0"/>
                        </a:rPr>
                      </a:br>
                      <a:r>
                        <a:rPr kumimoji="0" lang="fr-FR" sz="900" b="1" i="0" u="none" strike="noStrike" cap="none" normalizeH="0" baseline="0">
                          <a:ln>
                            <a:noFill/>
                          </a:ln>
                          <a:solidFill>
                            <a:srgbClr val="000000"/>
                          </a:solidFill>
                          <a:effectLst/>
                          <a:latin typeface="Calibri" charset="0"/>
                          <a:ea typeface="ＭＳ Ｐゴシック" charset="0"/>
                        </a:rPr>
                        <a:t>sur</a:t>
                      </a:r>
                      <a:br>
                        <a:rPr kumimoji="0" lang="fr-FR" sz="900" b="1" i="0" u="none" strike="noStrike" cap="none" normalizeH="0" baseline="0">
                          <a:ln>
                            <a:noFill/>
                          </a:ln>
                          <a:solidFill>
                            <a:srgbClr val="000000"/>
                          </a:solidFill>
                          <a:effectLst/>
                          <a:latin typeface="Calibri" charset="0"/>
                          <a:ea typeface="ＭＳ Ｐゴシック" charset="0"/>
                        </a:rPr>
                      </a:br>
                      <a:r>
                        <a:rPr kumimoji="0" lang="fr-FR" sz="900" b="1" i="0" u="none" strike="noStrike" cap="none" normalizeH="0" baseline="0">
                          <a:ln>
                            <a:noFill/>
                          </a:ln>
                          <a:solidFill>
                            <a:srgbClr val="000000"/>
                          </a:solidFill>
                          <a:effectLst/>
                          <a:latin typeface="Calibri" charset="0"/>
                          <a:ea typeface="ＭＳ Ｐゴシック" charset="0"/>
                        </a:rPr>
                        <a:t>Ouvrants</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Façade légère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Façade légère + débits corigés</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Surventilation nocturne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Ventilation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Simple Flux Hygro B</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333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Perméabilité à l'air</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1 m3/h.m²</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0,5 m3/h.m²</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1 m3/h.m²</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0,5 m3/h.m²</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1 m3/h.m²</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4270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Gestion d'ouverture des fenêtres  </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Ouverture possible selon T° extérieure et 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Fenêtres non ouvertes la nuit</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Ouverture possible selon T° extérieure et 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646113">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Gestion des protections solaires</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Scénario de fermeture horaire: fermé la nuit et le jour en inoccupation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Fermeture des protections solaires uniquement quand trop d'éblouissement</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Scénario de fermeture horaire: fermé la nuit et le jour en inoccupation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39750">
                <a:tc vMerge="1">
                  <a:txBody>
                    <a:bodyPr/>
                    <a:lstStyle/>
                    <a:p>
                      <a:endParaRPr lang="fr-FR"/>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Scénario de fermeture horaire: fermé la nuit et le jour en inoccupation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Débits réduits en présence de fermetures</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hMerge="1">
                  <a:txBody>
                    <a:bodyPr/>
                    <a:lstStyle/>
                    <a:p>
                      <a:endParaRPr lang="fr-F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Scénario de fermeture horaire: fermé la nuit et le jour en inoccupation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Débits réduits en présence de fermetures</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Scénario de fermeture horaire: fermé la nuit et le jour en inoccupation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27063">
                <a:tc vMerge="1">
                  <a:txBody>
                    <a:bodyPr/>
                    <a:lstStyle/>
                    <a:p>
                      <a:endParaRPr lang="fr-FR"/>
                    </a:p>
                  </a:txBody>
                  <a:tcPr/>
                </a:tc>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Scénario de fermeture horaire: fermé la nuit et le jour en inoccupation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Aucune protection solaire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Scénario de fermeture horaire: fermé la nuit et le jour en inoccupation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vMerge="1">
                  <a:txBody>
                    <a:bodyPr/>
                    <a:lstStyle/>
                    <a:p>
                      <a:endParaRPr lang="fr-FR"/>
                    </a:p>
                  </a:txBody>
                  <a:tcPr/>
                </a:tc>
              </a:tr>
              <a:tr h="2333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Inertie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Lourde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Moyenne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Lourde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Surventilation nocturne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Absence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Présence: 130 m3/h supplémentaire par chambre </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81100" y="71438"/>
            <a:ext cx="6534150" cy="762000"/>
          </a:xfrm>
        </p:spPr>
        <p:txBody>
          <a:bodyPr/>
          <a:lstStyle/>
          <a:p>
            <a:r>
              <a:rPr>
                <a:latin typeface="Calibri" charset="0"/>
              </a:rPr>
              <a:t>Sommaire</a:t>
            </a:r>
            <a:endParaRPr b="0">
              <a:latin typeface="Calibri" charset="0"/>
            </a:endParaRPr>
          </a:p>
        </p:txBody>
      </p:sp>
      <p:sp>
        <p:nvSpPr>
          <p:cNvPr id="29699" name="Espace réservé du contenu 4"/>
          <p:cNvSpPr>
            <a:spLocks noGrp="1"/>
          </p:cNvSpPr>
          <p:nvPr>
            <p:ph idx="1"/>
          </p:nvPr>
        </p:nvSpPr>
        <p:spPr>
          <a:xfrm>
            <a:off x="1928813" y="903288"/>
            <a:ext cx="7429500" cy="4525962"/>
          </a:xfrm>
        </p:spPr>
        <p:txBody>
          <a:bodyPr/>
          <a:lstStyle/>
          <a:p>
            <a:pPr>
              <a:buFont typeface="Wingdings" charset="0"/>
              <a:buNone/>
            </a:pPr>
            <a:r>
              <a:rPr lang="fr-FR" sz="2000" u="sng">
                <a:latin typeface="Calibri" charset="0"/>
              </a:rPr>
              <a:t>1. Evaluation actuelle du confort d</a:t>
            </a:r>
            <a:r>
              <a:rPr lang="ja-JP" altLang="fr-FR" sz="2000" u="sng">
                <a:latin typeface="Calibri" charset="0"/>
              </a:rPr>
              <a:t>’</a:t>
            </a:r>
            <a:r>
              <a:rPr lang="fr-FR" sz="2000" u="sng">
                <a:latin typeface="Calibri" charset="0"/>
              </a:rPr>
              <a:t>été (Tic et Tic réf)</a:t>
            </a:r>
          </a:p>
          <a:p>
            <a:pPr>
              <a:buFont typeface="Wingdings" charset="0"/>
              <a:buNone/>
            </a:pPr>
            <a:r>
              <a:rPr lang="fr-FR" sz="2000">
                <a:latin typeface="Calibri" charset="0"/>
              </a:rPr>
              <a:t>		1.1. Description</a:t>
            </a:r>
          </a:p>
          <a:p>
            <a:pPr>
              <a:buFont typeface="Wingdings" charset="0"/>
              <a:buNone/>
            </a:pPr>
            <a:r>
              <a:rPr lang="fr-FR" sz="2000">
                <a:latin typeface="Calibri" charset="0"/>
              </a:rPr>
              <a:t>		1.2. Propositions d</a:t>
            </a:r>
            <a:r>
              <a:rPr lang="ja-JP" altLang="fr-FR" sz="2000">
                <a:latin typeface="Calibri" charset="0"/>
              </a:rPr>
              <a:t>’</a:t>
            </a:r>
            <a:r>
              <a:rPr lang="fr-FR" sz="2000">
                <a:latin typeface="Calibri" charset="0"/>
              </a:rPr>
              <a:t>améliorations</a:t>
            </a:r>
          </a:p>
          <a:p>
            <a:pPr>
              <a:buFont typeface="Wingdings" charset="0"/>
              <a:buNone/>
            </a:pPr>
            <a:endParaRPr lang="fr-FR" sz="1000">
              <a:latin typeface="Calibri" charset="0"/>
            </a:endParaRPr>
          </a:p>
          <a:p>
            <a:pPr>
              <a:buFont typeface="Wingdings" charset="0"/>
              <a:buNone/>
            </a:pPr>
            <a:r>
              <a:rPr lang="fr-FR" sz="2000" u="sng">
                <a:latin typeface="Calibri" charset="0"/>
              </a:rPr>
              <a:t>2. Indicateur proposé par le CSTB</a:t>
            </a:r>
            <a:r>
              <a:rPr lang="fr-FR" sz="2000">
                <a:latin typeface="Calibri" charset="0"/>
              </a:rPr>
              <a:t>	</a:t>
            </a:r>
          </a:p>
          <a:p>
            <a:pPr>
              <a:buFont typeface="Wingdings" charset="0"/>
              <a:buNone/>
            </a:pPr>
            <a:r>
              <a:rPr lang="fr-FR" sz="2000">
                <a:solidFill>
                  <a:srgbClr val="FF0000"/>
                </a:solidFill>
                <a:latin typeface="Calibri" charset="0"/>
              </a:rPr>
              <a:t>		</a:t>
            </a:r>
            <a:r>
              <a:rPr lang="fr-FR" sz="2000">
                <a:latin typeface="Calibri" charset="0"/>
              </a:rPr>
              <a:t>2.1. Rappels sur les normes 15251 et 7730</a:t>
            </a:r>
          </a:p>
          <a:p>
            <a:pPr>
              <a:buFont typeface="Wingdings" charset="0"/>
              <a:buNone/>
            </a:pPr>
            <a:r>
              <a:rPr lang="fr-FR" sz="2000">
                <a:latin typeface="Calibri" charset="0"/>
              </a:rPr>
              <a:t>		2.2. Définition de l</a:t>
            </a:r>
            <a:r>
              <a:rPr lang="ja-JP" altLang="fr-FR" sz="2000">
                <a:latin typeface="Calibri" charset="0"/>
              </a:rPr>
              <a:t>’</a:t>
            </a:r>
            <a:r>
              <a:rPr lang="fr-FR" sz="2000">
                <a:latin typeface="Calibri" charset="0"/>
              </a:rPr>
              <a:t>indicateur</a:t>
            </a:r>
          </a:p>
          <a:p>
            <a:pPr>
              <a:buFont typeface="Wingdings" charset="0"/>
              <a:buNone/>
            </a:pPr>
            <a:endParaRPr lang="fr-FR" sz="1000">
              <a:latin typeface="Calibri" charset="0"/>
            </a:endParaRPr>
          </a:p>
          <a:p>
            <a:pPr>
              <a:buFont typeface="Wingdings" charset="0"/>
              <a:buNone/>
            </a:pPr>
            <a:r>
              <a:rPr lang="fr-FR" sz="2000" u="sng">
                <a:latin typeface="Calibri" charset="0"/>
              </a:rPr>
              <a:t>3. Modélisations réalisées</a:t>
            </a:r>
          </a:p>
          <a:p>
            <a:pPr>
              <a:buFont typeface="Wingdings" charset="0"/>
              <a:buNone/>
            </a:pPr>
            <a:r>
              <a:rPr lang="fr-FR" sz="2000">
                <a:latin typeface="Calibri" charset="0"/>
              </a:rPr>
              <a:t>		</a:t>
            </a:r>
            <a:endParaRPr lang="fr-FR" sz="1000">
              <a:latin typeface="Calibri" charset="0"/>
            </a:endParaRPr>
          </a:p>
          <a:p>
            <a:pPr>
              <a:buFont typeface="Wingdings" charset="0"/>
              <a:buNone/>
            </a:pPr>
            <a:r>
              <a:rPr lang="fr-FR" sz="2000" u="sng">
                <a:solidFill>
                  <a:srgbClr val="FF0000"/>
                </a:solidFill>
                <a:latin typeface="Calibri" charset="0"/>
              </a:rPr>
              <a:t>4. Résultats</a:t>
            </a:r>
          </a:p>
          <a:p>
            <a:pPr>
              <a:buFont typeface="Wingdings" charset="0"/>
              <a:buNone/>
            </a:pPr>
            <a:r>
              <a:rPr lang="fr-FR" sz="2000">
                <a:solidFill>
                  <a:srgbClr val="FF0000"/>
                </a:solidFill>
                <a:latin typeface="Calibri" charset="0"/>
              </a:rPr>
              <a:t>		4.1. Variations des indicateurs de confort d</a:t>
            </a:r>
            <a:r>
              <a:rPr lang="ja-JP" altLang="fr-FR" sz="2000">
                <a:solidFill>
                  <a:srgbClr val="FF0000"/>
                </a:solidFill>
                <a:latin typeface="Calibri" charset="0"/>
              </a:rPr>
              <a:t>’</a:t>
            </a:r>
            <a:r>
              <a:rPr lang="fr-FR" sz="2000">
                <a:solidFill>
                  <a:srgbClr val="FF0000"/>
                </a:solidFill>
                <a:latin typeface="Calibri" charset="0"/>
              </a:rPr>
              <a:t>été</a:t>
            </a:r>
          </a:p>
          <a:p>
            <a:pPr>
              <a:buFont typeface="Wingdings" charset="0"/>
              <a:buNone/>
            </a:pPr>
            <a:r>
              <a:rPr lang="fr-FR" sz="2000">
                <a:latin typeface="Calibri" charset="0"/>
              </a:rPr>
              <a:t>		4.2. Lien avec étude ALDES</a:t>
            </a:r>
          </a:p>
          <a:p>
            <a:pPr>
              <a:buFont typeface="Wingdings" charset="0"/>
              <a:buNone/>
            </a:pPr>
            <a:endParaRPr lang="fr-FR" sz="1000">
              <a:latin typeface="Calibri" charset="0"/>
            </a:endParaRPr>
          </a:p>
          <a:p>
            <a:pPr>
              <a:buFont typeface="Wingdings" charset="0"/>
              <a:buNone/>
            </a:pPr>
            <a:r>
              <a:rPr lang="fr-FR" sz="2000" u="sng">
                <a:latin typeface="Calibri" charset="0"/>
              </a:rPr>
              <a:t>5.Conclusion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428625" y="142875"/>
            <a:ext cx="8229600" cy="796925"/>
          </a:xfrm>
        </p:spPr>
        <p:txBody>
          <a:bodyPr/>
          <a:lstStyle/>
          <a:p>
            <a:r>
              <a:rPr>
                <a:latin typeface="Calibri" charset="0"/>
              </a:rPr>
              <a:t>Résultats maison individuelle</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571625"/>
            <a:ext cx="9186863"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428625" y="142875"/>
            <a:ext cx="8229600" cy="796925"/>
          </a:xfrm>
        </p:spPr>
        <p:txBody>
          <a:bodyPr/>
          <a:lstStyle/>
          <a:p>
            <a:r>
              <a:rPr>
                <a:latin typeface="Calibri" charset="0"/>
              </a:rPr>
              <a:t>Résultats maison individuelle</a:t>
            </a:r>
          </a:p>
        </p:txBody>
      </p:sp>
      <p:sp>
        <p:nvSpPr>
          <p:cNvPr id="31747" name="ZoneTexte 3"/>
          <p:cNvSpPr txBox="1">
            <a:spLocks noChangeArrowheads="1"/>
          </p:cNvSpPr>
          <p:nvPr/>
        </p:nvSpPr>
        <p:spPr bwMode="auto">
          <a:xfrm>
            <a:off x="1928813" y="1214438"/>
            <a:ext cx="721518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Wingdings" charset="0"/>
              <a:buChar char="ü"/>
            </a:pPr>
            <a:r>
              <a:rPr lang="fr-FR" sz="2000"/>
              <a:t> L</a:t>
            </a:r>
            <a:r>
              <a:rPr lang="ja-JP" altLang="fr-FR" sz="2000"/>
              <a:t>’</a:t>
            </a:r>
            <a:r>
              <a:rPr lang="fr-FR" sz="2000"/>
              <a:t>indicateur RT est plat: pas de variations</a:t>
            </a:r>
          </a:p>
          <a:p>
            <a:pPr eaLnBrk="1" hangingPunct="1">
              <a:buFont typeface="Wingdings" charset="0"/>
              <a:buChar char="ü"/>
            </a:pPr>
            <a:endParaRPr lang="fr-FR" sz="2000"/>
          </a:p>
          <a:p>
            <a:pPr eaLnBrk="1" hangingPunct="1">
              <a:buFont typeface="Wingdings" charset="0"/>
              <a:buChar char="ü"/>
            </a:pPr>
            <a:r>
              <a:rPr lang="fr-FR" sz="2000"/>
              <a:t> Cela provient du fait que la T° opérative est toujours inférieure à 30°:</a:t>
            </a:r>
          </a:p>
          <a:p>
            <a:pPr eaLnBrk="1" hangingPunct="1">
              <a:buFont typeface="Wingdings" charset="0"/>
              <a:buChar char="ü"/>
            </a:pPr>
            <a:endParaRPr lang="fr-FR" sz="2000"/>
          </a:p>
          <a:p>
            <a:pPr eaLnBrk="1" hangingPunct="1">
              <a:buFont typeface="Wingdings" charset="0"/>
              <a:buChar char="ü"/>
            </a:pPr>
            <a:endParaRPr lang="fr-FR" sz="2000"/>
          </a:p>
          <a:p>
            <a:pPr eaLnBrk="1" hangingPunct="1">
              <a:buFont typeface="Wingdings" charset="0"/>
              <a:buChar char="ü"/>
            </a:pPr>
            <a:endParaRPr lang="fr-FR" sz="2000"/>
          </a:p>
          <a:p>
            <a:pPr eaLnBrk="1" hangingPunct="1">
              <a:buFont typeface="Wingdings" charset="0"/>
              <a:buChar char="ü"/>
            </a:pPr>
            <a:endParaRPr lang="fr-FR" sz="2000"/>
          </a:p>
          <a:p>
            <a:pPr eaLnBrk="1" hangingPunct="1">
              <a:buFont typeface="Wingdings" charset="0"/>
              <a:buChar char="ü"/>
            </a:pPr>
            <a:endParaRPr lang="fr-FR" sz="2000"/>
          </a:p>
          <a:p>
            <a:pPr eaLnBrk="1" hangingPunct="1">
              <a:buFont typeface="Wingdings" charset="0"/>
              <a:buChar char="ü"/>
            </a:pPr>
            <a:endParaRPr lang="fr-FR" sz="2000"/>
          </a:p>
          <a:p>
            <a:pPr eaLnBrk="1" hangingPunct="1">
              <a:buFont typeface="Wingdings" charset="0"/>
              <a:buChar char="ü"/>
            </a:pPr>
            <a:endParaRPr lang="fr-FR" sz="2000"/>
          </a:p>
          <a:p>
            <a:pPr eaLnBrk="1" hangingPunct="1">
              <a:buFont typeface="Wingdings" charset="0"/>
              <a:buChar char="ü"/>
            </a:pPr>
            <a:endParaRPr lang="fr-FR" sz="2000"/>
          </a:p>
          <a:p>
            <a:pPr eaLnBrk="1" hangingPunct="1">
              <a:buFont typeface="Wingdings" charset="0"/>
              <a:buChar char="ü"/>
            </a:pPr>
            <a:endParaRPr lang="fr-FR" sz="2000"/>
          </a:p>
          <a:p>
            <a:pPr eaLnBrk="1" hangingPunct="1">
              <a:buFont typeface="Wingdings" charset="0"/>
              <a:buChar char="ü"/>
            </a:pPr>
            <a:endParaRPr lang="fr-FR" sz="2000"/>
          </a:p>
          <a:p>
            <a:pPr eaLnBrk="1" hangingPunct="1">
              <a:buFont typeface="Wingdings" charset="0"/>
              <a:buChar char="ü"/>
            </a:pPr>
            <a:r>
              <a:rPr lang="fr-FR" sz="2000"/>
              <a:t> Problème: permet de passer des solutions extrêmes (pas de protections solaires au Sud réglementaire par exemple)</a:t>
            </a:r>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2571750"/>
            <a:ext cx="6021388"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p:cNvSpPr/>
          <p:nvPr/>
        </p:nvSpPr>
        <p:spPr>
          <a:xfrm>
            <a:off x="4572000" y="3357563"/>
            <a:ext cx="185737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latin typeface="Calibri" charset="0"/>
              <a:ea typeface="ＭＳ Ｐゴシック" charset="0"/>
            </a:endParaRPr>
          </a:p>
        </p:txBody>
      </p:sp>
      <p:cxnSp>
        <p:nvCxnSpPr>
          <p:cNvPr id="8" name="Connecteur droit avec flèche 7"/>
          <p:cNvCxnSpPr/>
          <p:nvPr/>
        </p:nvCxnSpPr>
        <p:spPr>
          <a:xfrm>
            <a:off x="6429375" y="3500438"/>
            <a:ext cx="857250"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1" name="ZoneTexte 8"/>
          <p:cNvSpPr txBox="1">
            <a:spLocks noChangeArrowheads="1"/>
          </p:cNvSpPr>
          <p:nvPr/>
        </p:nvSpPr>
        <p:spPr bwMode="auto">
          <a:xfrm>
            <a:off x="7358063" y="3357563"/>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a:t>Zone représentative des conditions du cas de base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a:latin typeface="Calibri" charset="0"/>
              </a:rPr>
              <a:t>Méthodologie de l</a:t>
            </a:r>
            <a:r>
              <a:rPr lang="ja-JP" altLang="fr-FR">
                <a:latin typeface="Calibri" charset="0"/>
              </a:rPr>
              <a:t>’</a:t>
            </a:r>
            <a:r>
              <a:rPr>
                <a:latin typeface="Calibri" charset="0"/>
              </a:rPr>
              <a:t>étude</a:t>
            </a:r>
          </a:p>
        </p:txBody>
      </p:sp>
      <p:sp>
        <p:nvSpPr>
          <p:cNvPr id="5123" name="Espace réservé du contenu 2"/>
          <p:cNvSpPr>
            <a:spLocks noGrp="1"/>
          </p:cNvSpPr>
          <p:nvPr>
            <p:ph idx="1"/>
          </p:nvPr>
        </p:nvSpPr>
        <p:spPr>
          <a:xfrm>
            <a:off x="1857375" y="1600200"/>
            <a:ext cx="6829425" cy="4525963"/>
          </a:xfrm>
        </p:spPr>
        <p:txBody>
          <a:bodyPr/>
          <a:lstStyle/>
          <a:p>
            <a:r>
              <a:rPr lang="fr-FR" sz="2800">
                <a:latin typeface="Calibri" charset="0"/>
              </a:rPr>
              <a:t>Phase 1 : analyse critique des algorithmes de la Tic </a:t>
            </a:r>
            <a:r>
              <a:rPr lang="fr-FR" sz="2800">
                <a:latin typeface="Calibri" charset="0"/>
                <a:sym typeface="Wingdings" charset="0"/>
              </a:rPr>
              <a:t> propositions d</a:t>
            </a:r>
            <a:r>
              <a:rPr lang="ja-JP" altLang="fr-FR" sz="2800">
                <a:latin typeface="Calibri" charset="0"/>
                <a:sym typeface="Wingdings" charset="0"/>
              </a:rPr>
              <a:t>’</a:t>
            </a:r>
            <a:r>
              <a:rPr lang="fr-FR" sz="2800">
                <a:latin typeface="Calibri" charset="0"/>
                <a:sym typeface="Wingdings" charset="0"/>
              </a:rPr>
              <a:t>amélioration des scénari pour être plus proche d</a:t>
            </a:r>
            <a:r>
              <a:rPr lang="ja-JP" altLang="fr-FR" sz="2800">
                <a:latin typeface="Calibri" charset="0"/>
                <a:sym typeface="Wingdings" charset="0"/>
              </a:rPr>
              <a:t>’</a:t>
            </a:r>
            <a:r>
              <a:rPr lang="fr-FR" sz="2800">
                <a:latin typeface="Calibri" charset="0"/>
                <a:sym typeface="Wingdings" charset="0"/>
              </a:rPr>
              <a:t>un comportement moyen conventionnel</a:t>
            </a:r>
          </a:p>
          <a:p>
            <a:r>
              <a:rPr lang="fr-FR" sz="2800">
                <a:latin typeface="Calibri" charset="0"/>
              </a:rPr>
              <a:t>Phase 2 : réalisation de calculs STD avec Design Builder pour tester l</a:t>
            </a:r>
            <a:r>
              <a:rPr lang="ja-JP" altLang="fr-FR" sz="2800">
                <a:latin typeface="Calibri" charset="0"/>
              </a:rPr>
              <a:t>’</a:t>
            </a:r>
            <a:r>
              <a:rPr lang="fr-FR" sz="2800">
                <a:latin typeface="Calibri" charset="0"/>
              </a:rPr>
              <a:t>indicateur proposer par le CSTB et le comparer à d</a:t>
            </a:r>
            <a:r>
              <a:rPr lang="ja-JP" altLang="fr-FR" sz="2800">
                <a:latin typeface="Calibri" charset="0"/>
              </a:rPr>
              <a:t>’</a:t>
            </a:r>
            <a:r>
              <a:rPr lang="fr-FR" sz="2800">
                <a:latin typeface="Calibri" charset="0"/>
              </a:rPr>
              <a:t>autres indicateurs / sensibilités aux paramètres en MI et IC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428625" y="142875"/>
            <a:ext cx="8229600" cy="796925"/>
          </a:xfrm>
        </p:spPr>
        <p:txBody>
          <a:bodyPr/>
          <a:lstStyle/>
          <a:p>
            <a:r>
              <a:rPr>
                <a:latin typeface="Calibri" charset="0"/>
              </a:rPr>
              <a:t>Résultats immeuble collectif</a:t>
            </a:r>
          </a:p>
        </p:txBody>
      </p:sp>
      <p:graphicFrame>
        <p:nvGraphicFramePr>
          <p:cNvPr id="6" name="Tableau 5"/>
          <p:cNvGraphicFramePr>
            <a:graphicFrameLocks noGrp="1"/>
          </p:cNvGraphicFramePr>
          <p:nvPr/>
        </p:nvGraphicFramePr>
        <p:xfrm>
          <a:off x="71438" y="1357313"/>
          <a:ext cx="8929687" cy="4368202"/>
        </p:xfrm>
        <a:graphic>
          <a:graphicData uri="http://schemas.openxmlformats.org/drawingml/2006/table">
            <a:tbl>
              <a:tblPr/>
              <a:tblGrid>
                <a:gridCol w="1427162"/>
                <a:gridCol w="714375"/>
                <a:gridCol w="712788"/>
                <a:gridCol w="712787"/>
                <a:gridCol w="1020763"/>
                <a:gridCol w="712787"/>
                <a:gridCol w="712788"/>
                <a:gridCol w="712787"/>
                <a:gridCol w="712788"/>
                <a:gridCol w="746125"/>
                <a:gridCol w="744537"/>
              </a:tblGrid>
              <a:tr h="16986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a:ln>
                          <a:noFill/>
                        </a:ln>
                        <a:solidFill>
                          <a:srgbClr val="000000"/>
                        </a:solidFill>
                        <a:effectLst/>
                        <a:latin typeface="Calibri" charset="0"/>
                        <a:ea typeface="ＭＳ Ｐゴシック" charset="0"/>
                      </a:endParaRPr>
                    </a:p>
                  </a:txBody>
                  <a:tcPr marL="4164" marR="4164" marT="4164"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Cas de Base</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1 </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2</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3</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4</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5</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6</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7</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8</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Variante 9</a:t>
                      </a:r>
                    </a:p>
                  </a:txBody>
                  <a:tcPr marL="4164" marR="4164" marT="4164"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a:ln>
                          <a:noFill/>
                        </a:ln>
                        <a:solidFill>
                          <a:srgbClr val="000000"/>
                        </a:solidFill>
                        <a:effectLst/>
                        <a:latin typeface="Calibri" charset="0"/>
                        <a:ea typeface="ＭＳ Ｐゴシック" charset="0"/>
                      </a:endParaRPr>
                    </a:p>
                  </a:txBody>
                  <a:tcPr marL="4164" marR="4164" marT="4164"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BASE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Perméabilité</a:t>
                      </a:r>
                      <a:br>
                        <a:rPr kumimoji="0" lang="fr-FR" sz="900" b="1" i="0" u="none" strike="noStrike" cap="none" normalizeH="0" baseline="0">
                          <a:ln>
                            <a:noFill/>
                          </a:ln>
                          <a:solidFill>
                            <a:srgbClr val="000000"/>
                          </a:solidFill>
                          <a:effectLst/>
                          <a:latin typeface="Calibri" charset="0"/>
                          <a:ea typeface="ＭＳ Ｐゴシック" charset="0"/>
                        </a:rPr>
                      </a:br>
                      <a:r>
                        <a:rPr kumimoji="0" lang="fr-FR" sz="900" b="1" i="0" u="none" strike="noStrike" cap="none" normalizeH="0" baseline="0">
                          <a:ln>
                            <a:noFill/>
                          </a:ln>
                          <a:solidFill>
                            <a:srgbClr val="000000"/>
                          </a:solidFill>
                          <a:effectLst/>
                          <a:latin typeface="Calibri" charset="0"/>
                          <a:ea typeface="ＭＳ Ｐゴシック" charset="0"/>
                        </a:rPr>
                        <a:t>0,5 m3/h,m² </a:t>
                      </a:r>
                      <a:br>
                        <a:rPr kumimoji="0" lang="fr-FR" sz="900" b="1" i="0" u="none" strike="noStrike" cap="none" normalizeH="0" baseline="0">
                          <a:ln>
                            <a:noFill/>
                          </a:ln>
                          <a:solidFill>
                            <a:srgbClr val="000000"/>
                          </a:solidFill>
                          <a:effectLst/>
                          <a:latin typeface="Calibri" charset="0"/>
                          <a:ea typeface="ＭＳ Ｐゴシック" charset="0"/>
                        </a:rPr>
                      </a:br>
                      <a:r>
                        <a:rPr kumimoji="0" lang="fr-FR" sz="900" b="1" i="0" u="none" strike="noStrike" cap="none" normalizeH="0" baseline="0">
                          <a:ln>
                            <a:noFill/>
                          </a:ln>
                          <a:solidFill>
                            <a:srgbClr val="000000"/>
                          </a:solidFill>
                          <a:effectLst/>
                          <a:latin typeface="Calibri" charset="0"/>
                          <a:ea typeface="ＭＳ Ｐゴシック" charset="0"/>
                        </a:rPr>
                        <a:t>(4Pa)</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Fermeture des ouvrants la nuit</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Fermeture PM Eblouissement</a:t>
                      </a:r>
                      <a:br>
                        <a:rPr kumimoji="0" lang="fr-FR" sz="900" b="1" i="0" u="none" strike="noStrike" cap="none" normalizeH="0" baseline="0">
                          <a:ln>
                            <a:noFill/>
                          </a:ln>
                          <a:solidFill>
                            <a:srgbClr val="000000"/>
                          </a:solidFill>
                          <a:effectLst/>
                          <a:latin typeface="Calibri" charset="0"/>
                          <a:ea typeface="ＭＳ Ｐゴシック" charset="0"/>
                        </a:rPr>
                      </a:br>
                      <a:r>
                        <a:rPr kumimoji="0" lang="fr-FR" sz="900" b="1" i="0" u="none" strike="noStrike" cap="none" normalizeH="0" baseline="0">
                          <a:ln>
                            <a:noFill/>
                          </a:ln>
                          <a:solidFill>
                            <a:srgbClr val="000000"/>
                          </a:solidFill>
                          <a:effectLst/>
                          <a:latin typeface="Calibri" charset="0"/>
                          <a:ea typeface="ＭＳ Ｐゴシック" charset="0"/>
                        </a:rPr>
                        <a:t>Important</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Corr. Débits</a:t>
                      </a:r>
                      <a:br>
                        <a:rPr kumimoji="0" lang="fr-FR" sz="900" b="1" i="0" u="none" strike="noStrike" cap="none" normalizeH="0" baseline="0">
                          <a:ln>
                            <a:noFill/>
                          </a:ln>
                          <a:solidFill>
                            <a:srgbClr val="000000"/>
                          </a:solidFill>
                          <a:effectLst/>
                          <a:latin typeface="Calibri" charset="0"/>
                          <a:ea typeface="ＭＳ Ｐゴシック" charset="0"/>
                        </a:rPr>
                      </a:br>
                      <a:r>
                        <a:rPr kumimoji="0" lang="fr-FR" sz="900" b="1" i="0" u="none" strike="noStrike" cap="none" normalizeH="0" baseline="0">
                          <a:ln>
                            <a:noFill/>
                          </a:ln>
                          <a:solidFill>
                            <a:srgbClr val="000000"/>
                          </a:solidFill>
                          <a:effectLst/>
                          <a:latin typeface="Calibri" charset="0"/>
                          <a:ea typeface="ＭＳ Ｐゴシック" charset="0"/>
                        </a:rPr>
                        <a:t>Fermeture PM</a:t>
                      </a:r>
                      <a:br>
                        <a:rPr kumimoji="0" lang="fr-FR" sz="900" b="1" i="0" u="none" strike="noStrike" cap="none" normalizeH="0" baseline="0">
                          <a:ln>
                            <a:noFill/>
                          </a:ln>
                          <a:solidFill>
                            <a:srgbClr val="000000"/>
                          </a:solidFill>
                          <a:effectLst/>
                          <a:latin typeface="Calibri" charset="0"/>
                          <a:ea typeface="ＭＳ Ｐゴシック" charset="0"/>
                        </a:rPr>
                      </a:br>
                      <a:r>
                        <a:rPr kumimoji="0" lang="fr-FR" sz="900" b="1" i="0" u="none" strike="noStrike" cap="none" normalizeH="0" baseline="0">
                          <a:ln>
                            <a:noFill/>
                          </a:ln>
                          <a:solidFill>
                            <a:srgbClr val="000000"/>
                          </a:solidFill>
                          <a:effectLst/>
                          <a:latin typeface="Calibri" charset="0"/>
                          <a:ea typeface="ＭＳ Ｐゴシック" charset="0"/>
                        </a:rPr>
                        <a:t>70% Noct</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Débits corrigés + Perméa 0,5</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Aucune PM</a:t>
                      </a:r>
                      <a:br>
                        <a:rPr kumimoji="0" lang="fr-FR" sz="900" b="1" i="0" u="none" strike="noStrike" cap="none" normalizeH="0" baseline="0">
                          <a:ln>
                            <a:noFill/>
                          </a:ln>
                          <a:solidFill>
                            <a:srgbClr val="000000"/>
                          </a:solidFill>
                          <a:effectLst/>
                          <a:latin typeface="Calibri" charset="0"/>
                          <a:ea typeface="ＭＳ Ｐゴシック" charset="0"/>
                        </a:rPr>
                      </a:br>
                      <a:r>
                        <a:rPr kumimoji="0" lang="fr-FR" sz="900" b="1" i="0" u="none" strike="noStrike" cap="none" normalizeH="0" baseline="0">
                          <a:ln>
                            <a:noFill/>
                          </a:ln>
                          <a:solidFill>
                            <a:srgbClr val="000000"/>
                          </a:solidFill>
                          <a:effectLst/>
                          <a:latin typeface="Calibri" charset="0"/>
                          <a:ea typeface="ＭＳ Ｐゴシック" charset="0"/>
                        </a:rPr>
                        <a:t>sur</a:t>
                      </a:r>
                      <a:br>
                        <a:rPr kumimoji="0" lang="fr-FR" sz="900" b="1" i="0" u="none" strike="noStrike" cap="none" normalizeH="0" baseline="0">
                          <a:ln>
                            <a:noFill/>
                          </a:ln>
                          <a:solidFill>
                            <a:srgbClr val="000000"/>
                          </a:solidFill>
                          <a:effectLst/>
                          <a:latin typeface="Calibri" charset="0"/>
                          <a:ea typeface="ＭＳ Ｐゴシック" charset="0"/>
                        </a:rPr>
                      </a:br>
                      <a:r>
                        <a:rPr kumimoji="0" lang="fr-FR" sz="900" b="1" i="0" u="none" strike="noStrike" cap="none" normalizeH="0" baseline="0">
                          <a:ln>
                            <a:noFill/>
                          </a:ln>
                          <a:solidFill>
                            <a:srgbClr val="000000"/>
                          </a:solidFill>
                          <a:effectLst/>
                          <a:latin typeface="Calibri" charset="0"/>
                          <a:ea typeface="ＭＳ Ｐゴシック" charset="0"/>
                        </a:rPr>
                        <a:t>Ouvrants</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Façade légère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Façade légère + débits corigés</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Surventilation nocturne +  Fermeture des ouvrants la nuit</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Ventilation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Simple Flux Hygro B</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286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Perméabilité à l'air</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1 m3/h.m²</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0,5 m3/h.m²</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1 m3/h.m²</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0,5 m3/h.m²</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1 m3/h.m²</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4175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Gestion d'ouverture des fenêtres  </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Ouverture possible selon T° extérieure et 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Fenêtres non ouvertes la nuit</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Ouverture possible selon T° extérieure et 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Fenêtres non ouvertes la nuit</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r>
              <a:tr h="631825">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Gestion des protections solaires</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Scénario de fermeture horaire: fermé la nuit et le jour en inoccupation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Fermeture des protections solaires uniquement quand trop d'éblouissement</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Scénario de fermeture horaire: fermé la nuit et le jour en inoccupation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28638">
                <a:tc vMerge="1">
                  <a:txBody>
                    <a:bodyPr/>
                    <a:lstStyle/>
                    <a:p>
                      <a:endParaRPr lang="fr-FR"/>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Scénario de fermeture horaire: fermé la nuit et le jour en inoccupation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Débits réduits en présence de fermetures</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hMerge="1">
                  <a:txBody>
                    <a:bodyPr/>
                    <a:lstStyle/>
                    <a:p>
                      <a:endParaRPr lang="fr-F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Scénario de fermeture horaire: fermé la nuit et le jour en inoccupation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Débits réduits en présence de fermetures</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Scénario de fermeture horaire: fermé la nuit et le jour en inoccupation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12775">
                <a:tc vMerge="1">
                  <a:txBody>
                    <a:bodyPr/>
                    <a:lstStyle/>
                    <a:p>
                      <a:endParaRPr lang="fr-FR"/>
                    </a:p>
                  </a:txBody>
                  <a:tcPr/>
                </a:tc>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Scénario de fermeture horaire: fermé la nuit et le jour en inoccupation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Aucune protection solaire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Scénario de fermeture horaire: fermé la nuit et le jour en inoccupation</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vMerge="1">
                  <a:txBody>
                    <a:bodyPr/>
                    <a:lstStyle/>
                    <a:p>
                      <a:endParaRPr lang="fr-FR"/>
                    </a:p>
                  </a:txBody>
                  <a:tcPr/>
                </a:tc>
              </a:tr>
              <a:tr h="2286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Inertie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Lourde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Moyenne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Lourde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900" b="1" i="0" u="none" strike="noStrike" cap="none" normalizeH="0" baseline="0">
                          <a:ln>
                            <a:noFill/>
                          </a:ln>
                          <a:solidFill>
                            <a:srgbClr val="000000"/>
                          </a:solidFill>
                          <a:effectLst/>
                          <a:latin typeface="Calibri" charset="0"/>
                          <a:ea typeface="ＭＳ Ｐゴシック" charset="0"/>
                        </a:rPr>
                        <a:t>Surventilation nocturne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6DDE8"/>
                    </a:solidFill>
                  </a:tcPr>
                </a:tc>
                <a:tc grid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Absence</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rgbClr val="000000"/>
                          </a:solidFill>
                          <a:effectLst/>
                          <a:latin typeface="Calibri" charset="0"/>
                          <a:ea typeface="ＭＳ Ｐゴシック" charset="0"/>
                        </a:rPr>
                        <a:t>Présence: 130 m3/h supplémentaire par chambre </a:t>
                      </a:r>
                    </a:p>
                  </a:txBody>
                  <a:tcPr marL="4164" marR="4164" marT="416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p:txBody>
          <a:bodyPr/>
          <a:lstStyle/>
          <a:p>
            <a:r>
              <a:rPr>
                <a:latin typeface="Calibri" charset="0"/>
              </a:rPr>
              <a:t>Résultats Immeuble collectif</a:t>
            </a:r>
          </a:p>
        </p:txBody>
      </p:sp>
      <p:pic>
        <p:nvPicPr>
          <p:cNvPr id="337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989138"/>
            <a:ext cx="89058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428625" y="142875"/>
            <a:ext cx="8229600" cy="796925"/>
          </a:xfrm>
        </p:spPr>
        <p:txBody>
          <a:bodyPr/>
          <a:lstStyle/>
          <a:p>
            <a:r>
              <a:rPr>
                <a:latin typeface="Calibri" charset="0"/>
              </a:rPr>
              <a:t>Résultats immeuble collectif</a:t>
            </a:r>
          </a:p>
        </p:txBody>
      </p:sp>
      <p:sp>
        <p:nvSpPr>
          <p:cNvPr id="34819" name="ZoneTexte 3"/>
          <p:cNvSpPr txBox="1">
            <a:spLocks noChangeArrowheads="1"/>
          </p:cNvSpPr>
          <p:nvPr/>
        </p:nvSpPr>
        <p:spPr bwMode="auto">
          <a:xfrm>
            <a:off x="1928813" y="1785938"/>
            <a:ext cx="7215187"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Wingdings" charset="0"/>
              <a:buChar char="ü"/>
            </a:pPr>
            <a:r>
              <a:rPr lang="fr-FR"/>
              <a:t> L</a:t>
            </a:r>
            <a:r>
              <a:rPr lang="ja-JP" altLang="fr-FR"/>
              <a:t>’</a:t>
            </a:r>
            <a:r>
              <a:rPr lang="fr-FR"/>
              <a:t>indicateur RT est plus mobile qu</a:t>
            </a:r>
            <a:r>
              <a:rPr lang="ja-JP" altLang="fr-FR"/>
              <a:t>’</a:t>
            </a:r>
            <a:r>
              <a:rPr lang="fr-FR"/>
              <a:t>en maison individuelle</a:t>
            </a:r>
          </a:p>
          <a:p>
            <a:pPr eaLnBrk="1" hangingPunct="1">
              <a:buFont typeface="Wingdings" charset="0"/>
              <a:buChar char="ü"/>
            </a:pPr>
            <a:endParaRPr lang="fr-FR"/>
          </a:p>
          <a:p>
            <a:pPr eaLnBrk="1" hangingPunct="1">
              <a:buFont typeface="Wingdings" charset="0"/>
              <a:buChar char="ü"/>
            </a:pPr>
            <a:r>
              <a:rPr lang="fr-FR"/>
              <a:t> Par définition, l</a:t>
            </a:r>
            <a:r>
              <a:rPr lang="ja-JP" altLang="fr-FR"/>
              <a:t>’</a:t>
            </a:r>
            <a:r>
              <a:rPr lang="fr-FR"/>
              <a:t>indicateur RT suit la tendance du Nombre d</a:t>
            </a:r>
            <a:r>
              <a:rPr lang="ja-JP" altLang="fr-FR"/>
              <a:t>’</a:t>
            </a:r>
            <a:r>
              <a:rPr lang="fr-FR"/>
              <a:t>heures au-dessus de 30°C, beaucoup moins sensible aux paramètre que les autres indicateurs (26 et 28°)</a:t>
            </a:r>
          </a:p>
          <a:p>
            <a:pPr eaLnBrk="1" hangingPunct="1">
              <a:buFont typeface="Wingdings" charset="0"/>
              <a:buChar char="ü"/>
            </a:pPr>
            <a:endParaRPr lang="fr-F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81100" y="71438"/>
            <a:ext cx="6534150" cy="762000"/>
          </a:xfrm>
        </p:spPr>
        <p:txBody>
          <a:bodyPr/>
          <a:lstStyle/>
          <a:p>
            <a:r>
              <a:rPr>
                <a:latin typeface="Calibri" charset="0"/>
              </a:rPr>
              <a:t>Sommaire</a:t>
            </a:r>
            <a:endParaRPr b="0">
              <a:latin typeface="Calibri" charset="0"/>
            </a:endParaRPr>
          </a:p>
        </p:txBody>
      </p:sp>
      <p:sp>
        <p:nvSpPr>
          <p:cNvPr id="35843" name="Espace réservé du contenu 4"/>
          <p:cNvSpPr>
            <a:spLocks noGrp="1"/>
          </p:cNvSpPr>
          <p:nvPr>
            <p:ph idx="1"/>
          </p:nvPr>
        </p:nvSpPr>
        <p:spPr>
          <a:xfrm>
            <a:off x="1928813" y="903288"/>
            <a:ext cx="7429500" cy="4525962"/>
          </a:xfrm>
        </p:spPr>
        <p:txBody>
          <a:bodyPr/>
          <a:lstStyle/>
          <a:p>
            <a:pPr>
              <a:buFont typeface="Wingdings" charset="0"/>
              <a:buNone/>
            </a:pPr>
            <a:r>
              <a:rPr lang="fr-FR" sz="2000" u="sng">
                <a:latin typeface="Calibri" charset="0"/>
              </a:rPr>
              <a:t>1. Evaluation actuelle du confort d</a:t>
            </a:r>
            <a:r>
              <a:rPr lang="ja-JP" altLang="fr-FR" sz="2000" u="sng">
                <a:latin typeface="Calibri" charset="0"/>
              </a:rPr>
              <a:t>’</a:t>
            </a:r>
            <a:r>
              <a:rPr lang="fr-FR" sz="2000" u="sng">
                <a:latin typeface="Calibri" charset="0"/>
              </a:rPr>
              <a:t>été (Tic et Tic réf)</a:t>
            </a:r>
          </a:p>
          <a:p>
            <a:pPr>
              <a:buFont typeface="Wingdings" charset="0"/>
              <a:buNone/>
            </a:pPr>
            <a:r>
              <a:rPr lang="fr-FR" sz="2000">
                <a:latin typeface="Calibri" charset="0"/>
              </a:rPr>
              <a:t>		1.1. Description</a:t>
            </a:r>
          </a:p>
          <a:p>
            <a:pPr>
              <a:buFont typeface="Wingdings" charset="0"/>
              <a:buNone/>
            </a:pPr>
            <a:r>
              <a:rPr lang="fr-FR" sz="2000">
                <a:latin typeface="Calibri" charset="0"/>
              </a:rPr>
              <a:t>		1.2. Propositions d</a:t>
            </a:r>
            <a:r>
              <a:rPr lang="ja-JP" altLang="fr-FR" sz="2000">
                <a:latin typeface="Calibri" charset="0"/>
              </a:rPr>
              <a:t>’</a:t>
            </a:r>
            <a:r>
              <a:rPr lang="fr-FR" sz="2000">
                <a:latin typeface="Calibri" charset="0"/>
              </a:rPr>
              <a:t>améliorations</a:t>
            </a:r>
          </a:p>
          <a:p>
            <a:pPr>
              <a:buFont typeface="Wingdings" charset="0"/>
              <a:buNone/>
            </a:pPr>
            <a:endParaRPr lang="fr-FR" sz="1000">
              <a:latin typeface="Calibri" charset="0"/>
            </a:endParaRPr>
          </a:p>
          <a:p>
            <a:pPr>
              <a:buFont typeface="Wingdings" charset="0"/>
              <a:buNone/>
            </a:pPr>
            <a:r>
              <a:rPr lang="fr-FR" sz="2000" u="sng">
                <a:latin typeface="Calibri" charset="0"/>
              </a:rPr>
              <a:t>2. Indicateur proposé par le CSTB</a:t>
            </a:r>
            <a:r>
              <a:rPr lang="fr-FR" sz="2000">
                <a:latin typeface="Calibri" charset="0"/>
              </a:rPr>
              <a:t>	</a:t>
            </a:r>
          </a:p>
          <a:p>
            <a:pPr>
              <a:buFont typeface="Wingdings" charset="0"/>
              <a:buNone/>
            </a:pPr>
            <a:r>
              <a:rPr lang="fr-FR" sz="2000">
                <a:solidFill>
                  <a:srgbClr val="FF0000"/>
                </a:solidFill>
                <a:latin typeface="Calibri" charset="0"/>
              </a:rPr>
              <a:t>		</a:t>
            </a:r>
            <a:r>
              <a:rPr lang="fr-FR" sz="2000">
                <a:latin typeface="Calibri" charset="0"/>
              </a:rPr>
              <a:t>2.1. Rappels sur les normes 15251 et 7730</a:t>
            </a:r>
          </a:p>
          <a:p>
            <a:pPr>
              <a:buFont typeface="Wingdings" charset="0"/>
              <a:buNone/>
            </a:pPr>
            <a:r>
              <a:rPr lang="fr-FR" sz="2000">
                <a:latin typeface="Calibri" charset="0"/>
              </a:rPr>
              <a:t>		2.2. Définition de l</a:t>
            </a:r>
            <a:r>
              <a:rPr lang="ja-JP" altLang="fr-FR" sz="2000">
                <a:latin typeface="Calibri" charset="0"/>
              </a:rPr>
              <a:t>’</a:t>
            </a:r>
            <a:r>
              <a:rPr lang="fr-FR" sz="2000">
                <a:latin typeface="Calibri" charset="0"/>
              </a:rPr>
              <a:t>indicateur</a:t>
            </a:r>
          </a:p>
          <a:p>
            <a:pPr>
              <a:buFont typeface="Wingdings" charset="0"/>
              <a:buNone/>
            </a:pPr>
            <a:endParaRPr lang="fr-FR" sz="1000">
              <a:latin typeface="Calibri" charset="0"/>
            </a:endParaRPr>
          </a:p>
          <a:p>
            <a:pPr>
              <a:buFont typeface="Wingdings" charset="0"/>
              <a:buNone/>
            </a:pPr>
            <a:r>
              <a:rPr lang="fr-FR" sz="2000" u="sng">
                <a:latin typeface="Calibri" charset="0"/>
              </a:rPr>
              <a:t>3. Modélisations réalisées</a:t>
            </a:r>
          </a:p>
          <a:p>
            <a:pPr>
              <a:buFont typeface="Wingdings" charset="0"/>
              <a:buNone/>
            </a:pPr>
            <a:r>
              <a:rPr lang="fr-FR" sz="2000">
                <a:latin typeface="Calibri" charset="0"/>
              </a:rPr>
              <a:t>		</a:t>
            </a:r>
            <a:endParaRPr lang="fr-FR" sz="1000">
              <a:latin typeface="Calibri" charset="0"/>
            </a:endParaRPr>
          </a:p>
          <a:p>
            <a:pPr>
              <a:buFont typeface="Wingdings" charset="0"/>
              <a:buNone/>
            </a:pPr>
            <a:r>
              <a:rPr lang="fr-FR" sz="2000" u="sng">
                <a:latin typeface="Calibri" charset="0"/>
              </a:rPr>
              <a:t>4. Résultats</a:t>
            </a:r>
          </a:p>
          <a:p>
            <a:pPr>
              <a:buFont typeface="Wingdings" charset="0"/>
              <a:buNone/>
            </a:pPr>
            <a:r>
              <a:rPr lang="fr-FR" sz="2000">
                <a:latin typeface="Calibri" charset="0"/>
              </a:rPr>
              <a:t>		4.1. Variations des indicateurs de confort d</a:t>
            </a:r>
            <a:r>
              <a:rPr lang="ja-JP" altLang="fr-FR" sz="2000">
                <a:latin typeface="Calibri" charset="0"/>
              </a:rPr>
              <a:t>’</a:t>
            </a:r>
            <a:r>
              <a:rPr lang="fr-FR" sz="2000">
                <a:latin typeface="Calibri" charset="0"/>
              </a:rPr>
              <a:t>été</a:t>
            </a:r>
          </a:p>
          <a:p>
            <a:pPr>
              <a:buFont typeface="Wingdings" charset="0"/>
              <a:buNone/>
            </a:pPr>
            <a:r>
              <a:rPr lang="fr-FR" sz="2000">
                <a:latin typeface="Calibri" charset="0"/>
              </a:rPr>
              <a:t>		</a:t>
            </a:r>
            <a:r>
              <a:rPr lang="fr-FR" sz="2000">
                <a:solidFill>
                  <a:srgbClr val="FF0000"/>
                </a:solidFill>
                <a:latin typeface="Calibri" charset="0"/>
              </a:rPr>
              <a:t>4.2. Lien avec étude ALDES</a:t>
            </a:r>
          </a:p>
          <a:p>
            <a:pPr>
              <a:buFont typeface="Wingdings" charset="0"/>
              <a:buNone/>
            </a:pPr>
            <a:endParaRPr lang="fr-FR" sz="1000">
              <a:latin typeface="Calibri" charset="0"/>
            </a:endParaRPr>
          </a:p>
          <a:p>
            <a:pPr>
              <a:buFont typeface="Wingdings" charset="0"/>
              <a:buNone/>
            </a:pPr>
            <a:r>
              <a:rPr lang="fr-FR" sz="2000" u="sng">
                <a:latin typeface="Calibri" charset="0"/>
              </a:rPr>
              <a:t>5.Conclusion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457200" y="274638"/>
            <a:ext cx="8229600" cy="796925"/>
          </a:xfrm>
        </p:spPr>
        <p:txBody>
          <a:bodyPr/>
          <a:lstStyle/>
          <a:p>
            <a:r>
              <a:rPr>
                <a:latin typeface="Calibri" charset="0"/>
              </a:rPr>
              <a:t>Lien avec étude ALDES</a:t>
            </a:r>
          </a:p>
        </p:txBody>
      </p:sp>
      <p:pic>
        <p:nvPicPr>
          <p:cNvPr id="3686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3746500"/>
            <a:ext cx="4595813" cy="2254250"/>
          </a:xfrm>
          <a:noFill/>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68438"/>
            <a:ext cx="471487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ZoneTexte 6"/>
          <p:cNvSpPr txBox="1">
            <a:spLocks noChangeArrowheads="1"/>
          </p:cNvSpPr>
          <p:nvPr/>
        </p:nvSpPr>
        <p:spPr bwMode="auto">
          <a:xfrm>
            <a:off x="4786313" y="1500188"/>
            <a:ext cx="4214812"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800"/>
              <a:t>L</a:t>
            </a:r>
            <a:r>
              <a:rPr lang="ja-JP" altLang="fr-FR" sz="1800"/>
              <a:t>’</a:t>
            </a:r>
            <a:r>
              <a:rPr lang="fr-FR" sz="1800"/>
              <a:t>étude ALDES avait montré que l</a:t>
            </a:r>
            <a:r>
              <a:rPr lang="ja-JP" altLang="fr-FR" sz="1800"/>
              <a:t>’</a:t>
            </a:r>
            <a:r>
              <a:rPr lang="fr-FR" sz="1800"/>
              <a:t>indicateur « nombre d</a:t>
            </a:r>
            <a:r>
              <a:rPr lang="ja-JP" altLang="fr-FR" sz="1800"/>
              <a:t>’</a:t>
            </a:r>
            <a:r>
              <a:rPr lang="fr-FR" sz="1800"/>
              <a:t>heures au-dessus de 27 °C » donnait des tendances très similaires:</a:t>
            </a:r>
          </a:p>
          <a:p>
            <a:pPr eaLnBrk="1" hangingPunct="1"/>
            <a:endParaRPr lang="fr-FR" sz="1800"/>
          </a:p>
          <a:p>
            <a:pPr eaLnBrk="1" hangingPunct="1">
              <a:buFontTx/>
              <a:buAutoNum type="arabicPeriod"/>
            </a:pPr>
            <a:r>
              <a:rPr lang="fr-FR" sz="1800"/>
              <a:t>À l</a:t>
            </a:r>
            <a:r>
              <a:rPr lang="ja-JP" altLang="fr-FR" sz="1800"/>
              <a:t>’</a:t>
            </a:r>
            <a:r>
              <a:rPr lang="fr-FR" sz="1800"/>
              <a:t>indicateur Givoni</a:t>
            </a:r>
          </a:p>
          <a:p>
            <a:pPr eaLnBrk="1" hangingPunct="1"/>
            <a:endParaRPr lang="fr-FR" sz="1800"/>
          </a:p>
          <a:p>
            <a:pPr eaLnBrk="1" hangingPunct="1"/>
            <a:r>
              <a:rPr lang="fr-FR" sz="1800"/>
              <a:t>Et</a:t>
            </a:r>
          </a:p>
          <a:p>
            <a:pPr eaLnBrk="1" hangingPunct="1"/>
            <a:endParaRPr lang="fr-FR" sz="1800"/>
          </a:p>
          <a:p>
            <a:pPr eaLnBrk="1" hangingPunct="1"/>
            <a:r>
              <a:rPr lang="fr-FR" sz="1800"/>
              <a:t>2. A l</a:t>
            </a:r>
            <a:r>
              <a:rPr lang="ja-JP" altLang="fr-FR" sz="1800"/>
              <a:t>’</a:t>
            </a:r>
            <a:r>
              <a:rPr lang="fr-FR" sz="1800"/>
              <a:t>indicateur PPD</a:t>
            </a:r>
          </a:p>
          <a:p>
            <a:pPr eaLnBrk="1" hangingPunct="1"/>
            <a:endParaRPr lang="fr-FR" sz="1800"/>
          </a:p>
          <a:p>
            <a:pPr eaLnBrk="1" hangingPunct="1"/>
            <a:endParaRPr lang="fr-FR" sz="1800"/>
          </a:p>
          <a:p>
            <a:pPr eaLnBrk="1" hangingPunct="1"/>
            <a:r>
              <a:rPr lang="fr-FR" sz="1800"/>
              <a:t>Les résultats précédents permettent  par contre d</a:t>
            </a:r>
            <a:r>
              <a:rPr lang="ja-JP" altLang="fr-FR" sz="1800"/>
              <a:t>’</a:t>
            </a:r>
            <a:r>
              <a:rPr lang="fr-FR" sz="1800"/>
              <a:t>observer  une décorrélation entre l</a:t>
            </a:r>
            <a:r>
              <a:rPr lang="ja-JP" altLang="fr-FR" sz="1800"/>
              <a:t>’</a:t>
            </a:r>
            <a:r>
              <a:rPr lang="fr-FR" sz="1800"/>
              <a:t>indicateur « nombre d</a:t>
            </a:r>
            <a:r>
              <a:rPr lang="ja-JP" altLang="fr-FR" sz="1800"/>
              <a:t>’</a:t>
            </a:r>
            <a:r>
              <a:rPr lang="fr-FR" sz="1800"/>
              <a:t>heures au-dessus d</a:t>
            </a:r>
            <a:r>
              <a:rPr lang="ja-JP" altLang="fr-FR" sz="1800"/>
              <a:t>’</a:t>
            </a:r>
            <a:r>
              <a:rPr lang="fr-FR" sz="1800"/>
              <a:t>une certaine température » et l</a:t>
            </a:r>
            <a:r>
              <a:rPr lang="ja-JP" altLang="fr-FR" sz="1800"/>
              <a:t>’</a:t>
            </a:r>
            <a:r>
              <a:rPr lang="fr-FR" sz="1800"/>
              <a:t>indicateur RT tel que défini jusqu</a:t>
            </a:r>
            <a:r>
              <a:rPr lang="ja-JP" altLang="fr-FR" sz="1800"/>
              <a:t>’</a:t>
            </a:r>
            <a:r>
              <a:rPr lang="fr-FR" sz="1800"/>
              <a:t>à présent  </a:t>
            </a:r>
          </a:p>
          <a:p>
            <a:pPr eaLnBrk="1" hangingPunct="1"/>
            <a:endParaRPr lang="fr-FR"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81100" y="71438"/>
            <a:ext cx="6534150" cy="762000"/>
          </a:xfrm>
        </p:spPr>
        <p:txBody>
          <a:bodyPr/>
          <a:lstStyle/>
          <a:p>
            <a:r>
              <a:rPr>
                <a:latin typeface="Calibri" charset="0"/>
              </a:rPr>
              <a:t>Sommaire</a:t>
            </a:r>
            <a:endParaRPr b="0">
              <a:latin typeface="Calibri" charset="0"/>
            </a:endParaRPr>
          </a:p>
        </p:txBody>
      </p:sp>
      <p:sp>
        <p:nvSpPr>
          <p:cNvPr id="37891" name="Espace réservé du contenu 4"/>
          <p:cNvSpPr>
            <a:spLocks noGrp="1"/>
          </p:cNvSpPr>
          <p:nvPr>
            <p:ph idx="1"/>
          </p:nvPr>
        </p:nvSpPr>
        <p:spPr>
          <a:xfrm>
            <a:off x="1928813" y="903288"/>
            <a:ext cx="7429500" cy="4525962"/>
          </a:xfrm>
        </p:spPr>
        <p:txBody>
          <a:bodyPr/>
          <a:lstStyle/>
          <a:p>
            <a:pPr>
              <a:buFont typeface="Wingdings" charset="0"/>
              <a:buNone/>
            </a:pPr>
            <a:r>
              <a:rPr lang="fr-FR" sz="2000" u="sng">
                <a:latin typeface="Calibri" charset="0"/>
              </a:rPr>
              <a:t>1. Evaluation actuelle du confort d</a:t>
            </a:r>
            <a:r>
              <a:rPr lang="ja-JP" altLang="fr-FR" sz="2000" u="sng">
                <a:latin typeface="Calibri" charset="0"/>
              </a:rPr>
              <a:t>’</a:t>
            </a:r>
            <a:r>
              <a:rPr lang="fr-FR" sz="2000" u="sng">
                <a:latin typeface="Calibri" charset="0"/>
              </a:rPr>
              <a:t>été (Tic et Tic réf)</a:t>
            </a:r>
          </a:p>
          <a:p>
            <a:pPr>
              <a:buFont typeface="Wingdings" charset="0"/>
              <a:buNone/>
            </a:pPr>
            <a:r>
              <a:rPr lang="fr-FR" sz="2000">
                <a:latin typeface="Calibri" charset="0"/>
              </a:rPr>
              <a:t>		1.1. Description</a:t>
            </a:r>
          </a:p>
          <a:p>
            <a:pPr>
              <a:buFont typeface="Wingdings" charset="0"/>
              <a:buNone/>
            </a:pPr>
            <a:r>
              <a:rPr lang="fr-FR" sz="2000">
                <a:latin typeface="Calibri" charset="0"/>
              </a:rPr>
              <a:t>		1.2. Propositions d</a:t>
            </a:r>
            <a:r>
              <a:rPr lang="ja-JP" altLang="fr-FR" sz="2000">
                <a:latin typeface="Calibri" charset="0"/>
              </a:rPr>
              <a:t>’</a:t>
            </a:r>
            <a:r>
              <a:rPr lang="fr-FR" sz="2000">
                <a:latin typeface="Calibri" charset="0"/>
              </a:rPr>
              <a:t>améliorations</a:t>
            </a:r>
          </a:p>
          <a:p>
            <a:pPr>
              <a:buFont typeface="Wingdings" charset="0"/>
              <a:buNone/>
            </a:pPr>
            <a:endParaRPr lang="fr-FR" sz="1000">
              <a:latin typeface="Calibri" charset="0"/>
            </a:endParaRPr>
          </a:p>
          <a:p>
            <a:pPr>
              <a:buFont typeface="Wingdings" charset="0"/>
              <a:buNone/>
            </a:pPr>
            <a:r>
              <a:rPr lang="fr-FR" sz="2000" u="sng">
                <a:latin typeface="Calibri" charset="0"/>
              </a:rPr>
              <a:t>2. Indicateur proposé par le CSTB</a:t>
            </a:r>
            <a:r>
              <a:rPr lang="fr-FR" sz="2000">
                <a:latin typeface="Calibri" charset="0"/>
              </a:rPr>
              <a:t>	</a:t>
            </a:r>
          </a:p>
          <a:p>
            <a:pPr>
              <a:buFont typeface="Wingdings" charset="0"/>
              <a:buNone/>
            </a:pPr>
            <a:r>
              <a:rPr lang="fr-FR" sz="2000">
                <a:solidFill>
                  <a:srgbClr val="FF0000"/>
                </a:solidFill>
                <a:latin typeface="Calibri" charset="0"/>
              </a:rPr>
              <a:t>		</a:t>
            </a:r>
            <a:r>
              <a:rPr lang="fr-FR" sz="2000">
                <a:latin typeface="Calibri" charset="0"/>
              </a:rPr>
              <a:t>2.1. Rappels sur les normes 15251 et 7730</a:t>
            </a:r>
          </a:p>
          <a:p>
            <a:pPr>
              <a:buFont typeface="Wingdings" charset="0"/>
              <a:buNone/>
            </a:pPr>
            <a:r>
              <a:rPr lang="fr-FR" sz="2000">
                <a:latin typeface="Calibri" charset="0"/>
              </a:rPr>
              <a:t>		2.2. Définition de l</a:t>
            </a:r>
            <a:r>
              <a:rPr lang="ja-JP" altLang="fr-FR" sz="2000">
                <a:latin typeface="Calibri" charset="0"/>
              </a:rPr>
              <a:t>’</a:t>
            </a:r>
            <a:r>
              <a:rPr lang="fr-FR" sz="2000">
                <a:latin typeface="Calibri" charset="0"/>
              </a:rPr>
              <a:t>indicateur</a:t>
            </a:r>
          </a:p>
          <a:p>
            <a:pPr>
              <a:buFont typeface="Wingdings" charset="0"/>
              <a:buNone/>
            </a:pPr>
            <a:endParaRPr lang="fr-FR" sz="1000">
              <a:latin typeface="Calibri" charset="0"/>
            </a:endParaRPr>
          </a:p>
          <a:p>
            <a:pPr>
              <a:buFont typeface="Wingdings" charset="0"/>
              <a:buNone/>
            </a:pPr>
            <a:r>
              <a:rPr lang="fr-FR" sz="2000" u="sng">
                <a:latin typeface="Calibri" charset="0"/>
              </a:rPr>
              <a:t>3. Modélisations réalisées</a:t>
            </a:r>
          </a:p>
          <a:p>
            <a:pPr>
              <a:buFont typeface="Wingdings" charset="0"/>
              <a:buNone/>
            </a:pPr>
            <a:r>
              <a:rPr lang="fr-FR" sz="2000">
                <a:latin typeface="Calibri" charset="0"/>
              </a:rPr>
              <a:t>		</a:t>
            </a:r>
            <a:endParaRPr lang="fr-FR" sz="1000">
              <a:latin typeface="Calibri" charset="0"/>
            </a:endParaRPr>
          </a:p>
          <a:p>
            <a:pPr>
              <a:buFont typeface="Wingdings" charset="0"/>
              <a:buNone/>
            </a:pPr>
            <a:r>
              <a:rPr lang="fr-FR" sz="2000" u="sng">
                <a:latin typeface="Calibri" charset="0"/>
              </a:rPr>
              <a:t>4. Résultats</a:t>
            </a:r>
          </a:p>
          <a:p>
            <a:pPr>
              <a:buFont typeface="Wingdings" charset="0"/>
              <a:buNone/>
            </a:pPr>
            <a:r>
              <a:rPr lang="fr-FR" sz="2000">
                <a:latin typeface="Calibri" charset="0"/>
              </a:rPr>
              <a:t>		4.1. Variations des indicateurs de confort d</a:t>
            </a:r>
            <a:r>
              <a:rPr lang="ja-JP" altLang="fr-FR" sz="2000">
                <a:latin typeface="Calibri" charset="0"/>
              </a:rPr>
              <a:t>’</a:t>
            </a:r>
            <a:r>
              <a:rPr lang="fr-FR" sz="2000">
                <a:latin typeface="Calibri" charset="0"/>
              </a:rPr>
              <a:t>été</a:t>
            </a:r>
          </a:p>
          <a:p>
            <a:pPr>
              <a:buFont typeface="Wingdings" charset="0"/>
              <a:buNone/>
            </a:pPr>
            <a:r>
              <a:rPr lang="fr-FR" sz="2000">
                <a:latin typeface="Calibri" charset="0"/>
              </a:rPr>
              <a:t>		4.2. Lien avec étude ALDES</a:t>
            </a:r>
          </a:p>
          <a:p>
            <a:pPr>
              <a:buFont typeface="Wingdings" charset="0"/>
              <a:buNone/>
            </a:pPr>
            <a:endParaRPr lang="fr-FR" sz="1000">
              <a:latin typeface="Calibri" charset="0"/>
            </a:endParaRPr>
          </a:p>
          <a:p>
            <a:pPr>
              <a:buFont typeface="Wingdings" charset="0"/>
              <a:buNone/>
            </a:pPr>
            <a:r>
              <a:rPr lang="fr-FR" sz="2000" u="sng">
                <a:solidFill>
                  <a:srgbClr val="FF0000"/>
                </a:solidFill>
                <a:latin typeface="Calibri" charset="0"/>
              </a:rPr>
              <a:t>5.Conclusion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457200" y="71438"/>
            <a:ext cx="8229600" cy="796925"/>
          </a:xfrm>
        </p:spPr>
        <p:txBody>
          <a:bodyPr/>
          <a:lstStyle/>
          <a:p>
            <a:r>
              <a:rPr>
                <a:latin typeface="Calibri" charset="0"/>
              </a:rPr>
              <a:t>Conclusion</a:t>
            </a:r>
          </a:p>
        </p:txBody>
      </p:sp>
      <p:sp>
        <p:nvSpPr>
          <p:cNvPr id="38915" name="Espace réservé du contenu 5"/>
          <p:cNvSpPr>
            <a:spLocks noGrp="1"/>
          </p:cNvSpPr>
          <p:nvPr>
            <p:ph idx="1"/>
          </p:nvPr>
        </p:nvSpPr>
        <p:spPr>
          <a:xfrm>
            <a:off x="1714500" y="928688"/>
            <a:ext cx="7429500" cy="4525962"/>
          </a:xfrm>
        </p:spPr>
        <p:txBody>
          <a:bodyPr/>
          <a:lstStyle/>
          <a:p>
            <a:r>
              <a:rPr lang="fr-FR" sz="2000">
                <a:latin typeface="Calibri" charset="0"/>
              </a:rPr>
              <a:t>L</a:t>
            </a:r>
            <a:r>
              <a:rPr lang="ja-JP" altLang="fr-FR" sz="2000">
                <a:latin typeface="Calibri" charset="0"/>
              </a:rPr>
              <a:t>’</a:t>
            </a:r>
            <a:r>
              <a:rPr lang="fr-FR" sz="2000">
                <a:latin typeface="Calibri" charset="0"/>
              </a:rPr>
              <a:t>indicateur tel que défini n</a:t>
            </a:r>
            <a:r>
              <a:rPr lang="ja-JP" altLang="fr-FR" sz="2000">
                <a:latin typeface="Calibri" charset="0"/>
              </a:rPr>
              <a:t>’</a:t>
            </a:r>
            <a:r>
              <a:rPr lang="fr-FR" sz="2000">
                <a:latin typeface="Calibri" charset="0"/>
              </a:rPr>
              <a:t>est pas (ou très peu) sensible à des paramètres de base du confort d</a:t>
            </a:r>
            <a:r>
              <a:rPr lang="ja-JP" altLang="fr-FR" sz="2000">
                <a:latin typeface="Calibri" charset="0"/>
              </a:rPr>
              <a:t>’</a:t>
            </a:r>
            <a:r>
              <a:rPr lang="fr-FR" sz="2000">
                <a:latin typeface="Calibri" charset="0"/>
              </a:rPr>
              <a:t>été: protections solaires, inertie, etc…</a:t>
            </a:r>
          </a:p>
          <a:p>
            <a:endParaRPr lang="fr-FR" sz="2000">
              <a:latin typeface="Calibri" charset="0"/>
            </a:endParaRPr>
          </a:p>
          <a:p>
            <a:r>
              <a:rPr lang="fr-FR" sz="2000">
                <a:latin typeface="Calibri" charset="0"/>
              </a:rPr>
              <a:t>Cela provient vraisemblablement de la T° d</a:t>
            </a:r>
            <a:r>
              <a:rPr lang="ja-JP" altLang="fr-FR" sz="2000">
                <a:latin typeface="Calibri" charset="0"/>
              </a:rPr>
              <a:t>’</a:t>
            </a:r>
            <a:r>
              <a:rPr lang="fr-FR" sz="2000">
                <a:latin typeface="Calibri" charset="0"/>
              </a:rPr>
              <a:t>inconfort définie à 30°C, trop haute pour permettre de distinguer les différentes configurations entre elles</a:t>
            </a:r>
          </a:p>
          <a:p>
            <a:endParaRPr lang="fr-FR" sz="2000">
              <a:latin typeface="Calibri" charset="0"/>
            </a:endParaRPr>
          </a:p>
          <a:p>
            <a:r>
              <a:rPr lang="fr-FR" sz="2000">
                <a:latin typeface="Calibri" charset="0"/>
              </a:rPr>
              <a:t>Il semblerait qu</a:t>
            </a:r>
            <a:r>
              <a:rPr lang="ja-JP" altLang="fr-FR" sz="2000">
                <a:latin typeface="Calibri" charset="0"/>
              </a:rPr>
              <a:t>’</a:t>
            </a:r>
            <a:r>
              <a:rPr lang="fr-FR" sz="2000">
                <a:latin typeface="Calibri" charset="0"/>
              </a:rPr>
              <a:t>une prise en compte plus basse de la T° d</a:t>
            </a:r>
            <a:r>
              <a:rPr lang="ja-JP" altLang="fr-FR" sz="2000">
                <a:latin typeface="Calibri" charset="0"/>
              </a:rPr>
              <a:t>’</a:t>
            </a:r>
            <a:r>
              <a:rPr lang="fr-FR" sz="2000">
                <a:latin typeface="Calibri" charset="0"/>
              </a:rPr>
              <a:t>inconfort soit nécessaire</a:t>
            </a:r>
          </a:p>
          <a:p>
            <a:endParaRPr lang="fr-FR" sz="2000">
              <a:latin typeface="Calibri" charset="0"/>
            </a:endParaRPr>
          </a:p>
          <a:p>
            <a:r>
              <a:rPr lang="fr-FR" sz="2000">
                <a:latin typeface="Calibri" charset="0"/>
              </a:rPr>
              <a:t>Les écarts sont plus notables en zone H2d qu</a:t>
            </a:r>
            <a:r>
              <a:rPr lang="ja-JP" altLang="fr-FR" sz="2000">
                <a:latin typeface="Calibri" charset="0"/>
              </a:rPr>
              <a:t>’</a:t>
            </a:r>
            <a:r>
              <a:rPr lang="fr-FR" sz="2000">
                <a:latin typeface="Calibri" charset="0"/>
              </a:rPr>
              <a:t>en zone H3 car plus d</a:t>
            </a:r>
            <a:r>
              <a:rPr lang="ja-JP" altLang="fr-FR" sz="2000">
                <a:latin typeface="Calibri" charset="0"/>
              </a:rPr>
              <a:t>’</a:t>
            </a:r>
            <a:r>
              <a:rPr lang="fr-FR" sz="2000">
                <a:latin typeface="Calibri" charset="0"/>
              </a:rPr>
              <a:t>écarts / T° extérieur</a:t>
            </a:r>
          </a:p>
          <a:p>
            <a:endParaRPr lang="fr-FR" sz="2000">
              <a:latin typeface="Calibri" charset="0"/>
            </a:endParaRPr>
          </a:p>
          <a:p>
            <a:r>
              <a:rPr lang="fr-FR" sz="2000">
                <a:latin typeface="Calibri" charset="0"/>
              </a:rPr>
              <a:t>A noter toutefois que ces sensibilités et calculs n</a:t>
            </a:r>
            <a:r>
              <a:rPr lang="ja-JP" altLang="fr-FR" sz="2000">
                <a:latin typeface="Calibri" charset="0"/>
              </a:rPr>
              <a:t>’</a:t>
            </a:r>
            <a:r>
              <a:rPr lang="fr-FR" sz="2000">
                <a:latin typeface="Calibri" charset="0"/>
              </a:rPr>
              <a:t>ont pas été faits avec le moteur RT2012 mais une STD qui a simulé le moteur; certains éléments ne peuvent pas être simulés de manière équivalente (gestion de l</a:t>
            </a:r>
            <a:r>
              <a:rPr lang="ja-JP" altLang="fr-FR" sz="2000">
                <a:latin typeface="Calibri" charset="0"/>
              </a:rPr>
              <a:t>’</a:t>
            </a:r>
            <a:r>
              <a:rPr lang="fr-FR" sz="2000">
                <a:latin typeface="Calibri" charset="0"/>
              </a:rPr>
              <a:t>ouverture des baies, etc…)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p:txBody>
          <a:bodyPr/>
          <a:lstStyle/>
          <a:p>
            <a:r>
              <a:rPr>
                <a:latin typeface="Calibri" charset="0"/>
              </a:rPr>
              <a:t>Conclusions</a:t>
            </a:r>
          </a:p>
        </p:txBody>
      </p:sp>
      <p:sp>
        <p:nvSpPr>
          <p:cNvPr id="39939" name="Espace réservé du contenu 2"/>
          <p:cNvSpPr>
            <a:spLocks noGrp="1"/>
          </p:cNvSpPr>
          <p:nvPr>
            <p:ph idx="1"/>
          </p:nvPr>
        </p:nvSpPr>
        <p:spPr>
          <a:xfrm>
            <a:off x="1857375" y="1600200"/>
            <a:ext cx="6829425" cy="4525963"/>
          </a:xfrm>
        </p:spPr>
        <p:txBody>
          <a:bodyPr/>
          <a:lstStyle/>
          <a:p>
            <a:pPr>
              <a:buFont typeface="Wingdings" charset="0"/>
              <a:buNone/>
            </a:pPr>
            <a:r>
              <a:rPr lang="fr-FR" sz="2000">
                <a:latin typeface="Calibri" charset="0"/>
              </a:rPr>
              <a:t>2 propositions possibles :</a:t>
            </a:r>
          </a:p>
          <a:p>
            <a:pPr>
              <a:buFont typeface="Wingdings" charset="0"/>
              <a:buNone/>
            </a:pPr>
            <a:endParaRPr lang="fr-FR" sz="1000">
              <a:latin typeface="Calibri" charset="0"/>
            </a:endParaRPr>
          </a:p>
          <a:p>
            <a:pPr>
              <a:buFont typeface="Wingdings" charset="0"/>
              <a:buNone/>
            </a:pPr>
            <a:r>
              <a:rPr lang="fr-FR" sz="2000">
                <a:latin typeface="Calibri" charset="0"/>
              </a:rPr>
              <a:t>1- mettre en place un indicateur adimensionnel simple de type : </a:t>
            </a:r>
          </a:p>
          <a:p>
            <a:pPr>
              <a:buFont typeface="Wingdings" charset="0"/>
              <a:buNone/>
            </a:pPr>
            <a:r>
              <a:rPr lang="fr-FR" sz="2000">
                <a:latin typeface="Calibri" charset="0"/>
              </a:rPr>
              <a:t>			Ice* / Icemax </a:t>
            </a:r>
            <a:r>
              <a:rPr lang="fr-FR" sz="2000" u="sng">
                <a:latin typeface="Calibri" charset="0"/>
              </a:rPr>
              <a:t>&lt;</a:t>
            </a:r>
            <a:r>
              <a:rPr lang="fr-FR" sz="2000">
                <a:latin typeface="Calibri" charset="0"/>
              </a:rPr>
              <a:t> 1</a:t>
            </a:r>
          </a:p>
          <a:p>
            <a:pPr>
              <a:buFont typeface="Wingdings" charset="0"/>
              <a:buNone/>
            </a:pPr>
            <a:r>
              <a:rPr lang="fr-FR" sz="2000">
                <a:latin typeface="Calibri" charset="0"/>
              </a:rPr>
              <a:t>Avantage : indicateur purement conventionnel pas de confusion avec un CE prévisionnel</a:t>
            </a:r>
          </a:p>
          <a:p>
            <a:pPr>
              <a:buFont typeface="Wingdings" charset="0"/>
              <a:buNone/>
            </a:pPr>
            <a:r>
              <a:rPr lang="fr-FR" sz="2000">
                <a:latin typeface="Calibri" charset="0"/>
              </a:rPr>
              <a:t>2- Ajuster l</a:t>
            </a:r>
            <a:r>
              <a:rPr lang="ja-JP" altLang="fr-FR" sz="2000">
                <a:latin typeface="Calibri" charset="0"/>
              </a:rPr>
              <a:t>’</a:t>
            </a:r>
            <a:r>
              <a:rPr lang="fr-FR" sz="2000">
                <a:latin typeface="Calibri" charset="0"/>
              </a:rPr>
              <a:t>indicateur proposé par le CSTB en abaissant la T° de confort à 27-28°C au lieu de 30°C pour plus de sensibilités aux indicateurs et inciter à une meilleure conception</a:t>
            </a:r>
          </a:p>
          <a:p>
            <a:pPr>
              <a:buFont typeface="Wingdings" charset="0"/>
              <a:buNone/>
            </a:pPr>
            <a:r>
              <a:rPr lang="fr-FR" sz="2000">
                <a:latin typeface="Calibri" charset="0"/>
              </a:rPr>
              <a:t>Inconvénient : laisse supposer que la RT fait de la conception </a:t>
            </a:r>
            <a:r>
              <a:rPr lang="fr-FR" sz="2000">
                <a:latin typeface="Calibri" charset="0"/>
                <a:sym typeface="Wingdings" charset="0"/>
              </a:rPr>
              <a:t> confusion avec les outils de STD</a:t>
            </a:r>
          </a:p>
          <a:p>
            <a:pPr>
              <a:buFont typeface="Wingdings" charset="0"/>
              <a:buNone/>
            </a:pPr>
            <a:endParaRPr lang="fr-FR" sz="2000">
              <a:latin typeface="Calibri" charset="0"/>
              <a:sym typeface="Wingdings" charset="0"/>
            </a:endParaRPr>
          </a:p>
          <a:p>
            <a:pPr>
              <a:buFont typeface="Wingdings" charset="0"/>
              <a:buNone/>
            </a:pPr>
            <a:endParaRPr lang="fr-FR" sz="2000">
              <a:latin typeface="Calibri" charset="0"/>
              <a:sym typeface="Wingdings" charset="0"/>
            </a:endParaRPr>
          </a:p>
          <a:p>
            <a:pPr>
              <a:buFont typeface="Wingdings" charset="0"/>
              <a:buNone/>
            </a:pPr>
            <a:r>
              <a:rPr lang="fr-FR" sz="2000">
                <a:latin typeface="Calibri" charset="0"/>
                <a:sym typeface="Wingdings" charset="0"/>
              </a:rPr>
              <a:t>*: Ice = Indice de confort d</a:t>
            </a:r>
            <a:r>
              <a:rPr lang="ja-JP" altLang="fr-FR" sz="2000">
                <a:latin typeface="Calibri" charset="0"/>
                <a:sym typeface="Wingdings" charset="0"/>
              </a:rPr>
              <a:t>’</a:t>
            </a:r>
            <a:r>
              <a:rPr lang="fr-FR" sz="2000">
                <a:latin typeface="Calibri" charset="0"/>
                <a:sym typeface="Wingdings" charset="0"/>
              </a:rPr>
              <a:t>été</a:t>
            </a:r>
            <a:endParaRPr lang="fr-FR" sz="2000">
              <a:latin typeface="Calibri"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81100" y="71438"/>
            <a:ext cx="6534150" cy="762000"/>
          </a:xfrm>
        </p:spPr>
        <p:txBody>
          <a:bodyPr/>
          <a:lstStyle/>
          <a:p>
            <a:r>
              <a:rPr>
                <a:latin typeface="Calibri" charset="0"/>
              </a:rPr>
              <a:t>Sommaire</a:t>
            </a:r>
            <a:endParaRPr b="0">
              <a:latin typeface="Calibri" charset="0"/>
            </a:endParaRPr>
          </a:p>
        </p:txBody>
      </p:sp>
      <p:sp>
        <p:nvSpPr>
          <p:cNvPr id="6147" name="Espace réservé du contenu 4"/>
          <p:cNvSpPr>
            <a:spLocks noGrp="1"/>
          </p:cNvSpPr>
          <p:nvPr>
            <p:ph idx="1"/>
          </p:nvPr>
        </p:nvSpPr>
        <p:spPr>
          <a:xfrm>
            <a:off x="1928813" y="903288"/>
            <a:ext cx="7429500" cy="4525962"/>
          </a:xfrm>
        </p:spPr>
        <p:txBody>
          <a:bodyPr/>
          <a:lstStyle/>
          <a:p>
            <a:pPr>
              <a:buFont typeface="Wingdings" charset="0"/>
              <a:buNone/>
            </a:pPr>
            <a:r>
              <a:rPr lang="fr-FR" sz="2000" u="sng">
                <a:solidFill>
                  <a:srgbClr val="FF0000"/>
                </a:solidFill>
                <a:latin typeface="Calibri" charset="0"/>
              </a:rPr>
              <a:t>1. Evaluation actuelle du confort d</a:t>
            </a:r>
            <a:r>
              <a:rPr lang="ja-JP" altLang="fr-FR" sz="2000" u="sng">
                <a:solidFill>
                  <a:srgbClr val="FF0000"/>
                </a:solidFill>
                <a:latin typeface="Calibri" charset="0"/>
              </a:rPr>
              <a:t>’</a:t>
            </a:r>
            <a:r>
              <a:rPr lang="fr-FR" sz="2000" u="sng">
                <a:solidFill>
                  <a:srgbClr val="FF0000"/>
                </a:solidFill>
                <a:latin typeface="Calibri" charset="0"/>
              </a:rPr>
              <a:t>été (Tic et Tic réf)</a:t>
            </a:r>
          </a:p>
          <a:p>
            <a:pPr>
              <a:buFont typeface="Wingdings" charset="0"/>
              <a:buNone/>
            </a:pPr>
            <a:r>
              <a:rPr lang="fr-FR" sz="2000">
                <a:solidFill>
                  <a:srgbClr val="FF0000"/>
                </a:solidFill>
                <a:latin typeface="Calibri" charset="0"/>
              </a:rPr>
              <a:t>		1.1. Description</a:t>
            </a:r>
          </a:p>
          <a:p>
            <a:pPr>
              <a:buFont typeface="Wingdings" charset="0"/>
              <a:buNone/>
            </a:pPr>
            <a:r>
              <a:rPr lang="fr-FR" sz="2000">
                <a:latin typeface="Calibri" charset="0"/>
              </a:rPr>
              <a:t>		1.2. Propositions d</a:t>
            </a:r>
            <a:r>
              <a:rPr lang="ja-JP" altLang="fr-FR" sz="2000">
                <a:latin typeface="Calibri" charset="0"/>
              </a:rPr>
              <a:t>’</a:t>
            </a:r>
            <a:r>
              <a:rPr lang="fr-FR" sz="2000">
                <a:latin typeface="Calibri" charset="0"/>
              </a:rPr>
              <a:t>améliorations</a:t>
            </a:r>
          </a:p>
          <a:p>
            <a:pPr>
              <a:buFont typeface="Wingdings" charset="0"/>
              <a:buNone/>
            </a:pPr>
            <a:endParaRPr lang="fr-FR" sz="1000">
              <a:latin typeface="Calibri" charset="0"/>
            </a:endParaRPr>
          </a:p>
          <a:p>
            <a:pPr>
              <a:buFont typeface="Wingdings" charset="0"/>
              <a:buNone/>
            </a:pPr>
            <a:r>
              <a:rPr lang="fr-FR" sz="2000" u="sng">
                <a:latin typeface="Calibri" charset="0"/>
              </a:rPr>
              <a:t>2. Indicateur proposé par le CSTB</a:t>
            </a:r>
            <a:r>
              <a:rPr lang="fr-FR" sz="2000">
                <a:latin typeface="Calibri" charset="0"/>
              </a:rPr>
              <a:t>	</a:t>
            </a:r>
          </a:p>
          <a:p>
            <a:pPr>
              <a:buFont typeface="Wingdings" charset="0"/>
              <a:buNone/>
            </a:pPr>
            <a:r>
              <a:rPr lang="fr-FR" sz="2000">
                <a:latin typeface="Calibri" charset="0"/>
              </a:rPr>
              <a:t>		2.1. Rappels sur les normes 15251 et 7730</a:t>
            </a:r>
          </a:p>
          <a:p>
            <a:pPr>
              <a:buFont typeface="Wingdings" charset="0"/>
              <a:buNone/>
            </a:pPr>
            <a:r>
              <a:rPr lang="fr-FR" sz="2000">
                <a:latin typeface="Calibri" charset="0"/>
              </a:rPr>
              <a:t>		2.2. Définition de l</a:t>
            </a:r>
            <a:r>
              <a:rPr lang="ja-JP" altLang="fr-FR" sz="2000">
                <a:latin typeface="Calibri" charset="0"/>
              </a:rPr>
              <a:t>’</a:t>
            </a:r>
            <a:r>
              <a:rPr lang="fr-FR" sz="2000">
                <a:latin typeface="Calibri" charset="0"/>
              </a:rPr>
              <a:t>indicateur</a:t>
            </a:r>
          </a:p>
          <a:p>
            <a:pPr>
              <a:buFont typeface="Wingdings" charset="0"/>
              <a:buNone/>
            </a:pPr>
            <a:endParaRPr lang="fr-FR" sz="1000">
              <a:latin typeface="Calibri" charset="0"/>
            </a:endParaRPr>
          </a:p>
          <a:p>
            <a:pPr>
              <a:buFont typeface="Wingdings" charset="0"/>
              <a:buNone/>
            </a:pPr>
            <a:r>
              <a:rPr lang="fr-FR" sz="2000" u="sng">
                <a:latin typeface="Calibri" charset="0"/>
              </a:rPr>
              <a:t>3. Modélisations réalisées</a:t>
            </a:r>
          </a:p>
          <a:p>
            <a:pPr>
              <a:buFont typeface="Wingdings" charset="0"/>
              <a:buNone/>
            </a:pPr>
            <a:r>
              <a:rPr lang="fr-FR" sz="2000">
                <a:latin typeface="Calibri" charset="0"/>
              </a:rPr>
              <a:t>		</a:t>
            </a:r>
            <a:endParaRPr lang="fr-FR" sz="1000">
              <a:latin typeface="Calibri" charset="0"/>
            </a:endParaRPr>
          </a:p>
          <a:p>
            <a:pPr>
              <a:buFont typeface="Wingdings" charset="0"/>
              <a:buNone/>
            </a:pPr>
            <a:r>
              <a:rPr lang="fr-FR" sz="2000" u="sng">
                <a:latin typeface="Calibri" charset="0"/>
              </a:rPr>
              <a:t>4. Résultats</a:t>
            </a:r>
          </a:p>
          <a:p>
            <a:pPr>
              <a:buFont typeface="Wingdings" charset="0"/>
              <a:buNone/>
            </a:pPr>
            <a:r>
              <a:rPr lang="fr-FR" sz="2000">
                <a:latin typeface="Calibri" charset="0"/>
              </a:rPr>
              <a:t>		4.1. Variations des indicateurs de confort d</a:t>
            </a:r>
            <a:r>
              <a:rPr lang="ja-JP" altLang="fr-FR" sz="2000">
                <a:latin typeface="Calibri" charset="0"/>
              </a:rPr>
              <a:t>’</a:t>
            </a:r>
            <a:r>
              <a:rPr lang="fr-FR" sz="2000">
                <a:latin typeface="Calibri" charset="0"/>
              </a:rPr>
              <a:t>été</a:t>
            </a:r>
          </a:p>
          <a:p>
            <a:pPr>
              <a:buFont typeface="Wingdings" charset="0"/>
              <a:buNone/>
            </a:pPr>
            <a:r>
              <a:rPr lang="fr-FR" sz="2000">
                <a:latin typeface="Calibri" charset="0"/>
              </a:rPr>
              <a:t>		4.2. Lien avec étude ALDES</a:t>
            </a:r>
          </a:p>
          <a:p>
            <a:pPr>
              <a:buFont typeface="Wingdings" charset="0"/>
              <a:buNone/>
            </a:pPr>
            <a:endParaRPr lang="fr-FR" sz="1000">
              <a:latin typeface="Calibri" charset="0"/>
            </a:endParaRPr>
          </a:p>
          <a:p>
            <a:pPr>
              <a:buFont typeface="Wingdings" charset="0"/>
              <a:buNone/>
            </a:pPr>
            <a:r>
              <a:rPr lang="fr-FR" sz="2000" u="sng">
                <a:latin typeface="Calibri" charset="0"/>
              </a:rPr>
              <a:t>5.Conclusion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95413" y="238125"/>
            <a:ext cx="6534150" cy="762000"/>
          </a:xfrm>
        </p:spPr>
        <p:txBody>
          <a:bodyPr/>
          <a:lstStyle/>
          <a:p>
            <a:r>
              <a:rPr>
                <a:latin typeface="Calibri" charset="0"/>
              </a:rPr>
              <a:t>Calcul de la Tic et Tic réf selon RT2012</a:t>
            </a:r>
            <a:endParaRPr b="0">
              <a:latin typeface="Calibri" charset="0"/>
            </a:endParaRPr>
          </a:p>
        </p:txBody>
      </p:sp>
      <p:sp>
        <p:nvSpPr>
          <p:cNvPr id="7171" name="Espace réservé du contenu 3"/>
          <p:cNvSpPr>
            <a:spLocks noGrp="1"/>
          </p:cNvSpPr>
          <p:nvPr>
            <p:ph idx="1"/>
          </p:nvPr>
        </p:nvSpPr>
        <p:spPr>
          <a:xfrm>
            <a:off x="1857375" y="1600200"/>
            <a:ext cx="7286625" cy="4525963"/>
          </a:xfrm>
        </p:spPr>
        <p:txBody>
          <a:bodyPr/>
          <a:lstStyle/>
          <a:p>
            <a:r>
              <a:rPr lang="fr-FR" sz="2000">
                <a:latin typeface="Calibri" charset="0"/>
              </a:rPr>
              <a:t>Le coefficient Tic exprimé en °C est la température opérative (correspondant à la sensation de l'occupant) maximale horaire calculée en période d'occupation pour un jour chaud d'été conventionnel (ThBCE, page 13)</a:t>
            </a:r>
          </a:p>
          <a:p>
            <a:endParaRPr lang="fr-FR" sz="2000">
              <a:latin typeface="Calibri" charset="0"/>
            </a:endParaRPr>
          </a:p>
          <a:p>
            <a:r>
              <a:rPr lang="fr-FR" sz="2000">
                <a:latin typeface="Calibri" charset="0"/>
              </a:rPr>
              <a:t>Le calcul est mené sur 4 semaines consécutives en commençant le lundi 4 juin avec une température initiale de masse de 26 °C (ThBCE, page 1161)</a:t>
            </a:r>
          </a:p>
          <a:p>
            <a:endParaRPr lang="fr-FR" sz="2000">
              <a:latin typeface="Calibri" charset="0"/>
            </a:endParaRPr>
          </a:p>
          <a:p>
            <a:r>
              <a:rPr lang="fr-FR" sz="2000">
                <a:latin typeface="Calibri" charset="0"/>
              </a:rPr>
              <a:t>Le critère retenu pour juger du respect de la RT est:</a:t>
            </a:r>
          </a:p>
          <a:p>
            <a:pPr>
              <a:buFont typeface="Wingdings" charset="0"/>
              <a:buNone/>
            </a:pPr>
            <a:r>
              <a:rPr lang="fr-FR" sz="2000">
                <a:latin typeface="Calibri" charset="0"/>
              </a:rPr>
              <a:t>				 Tic projet </a:t>
            </a:r>
            <a:r>
              <a:rPr lang="fr-FR" sz="2000" u="sng">
                <a:latin typeface="Calibri" charset="0"/>
              </a:rPr>
              <a:t>&lt;</a:t>
            </a:r>
            <a:r>
              <a:rPr lang="fr-FR" sz="2000">
                <a:latin typeface="Calibri" charset="0"/>
              </a:rPr>
              <a:t> Ticréf</a:t>
            </a:r>
          </a:p>
          <a:p>
            <a:pPr>
              <a:buFont typeface="Wingdings" charset="0"/>
              <a:buNone/>
            </a:pPr>
            <a:endParaRPr lang="fr-FR" sz="2000">
              <a:latin typeface="Calibri" charset="0"/>
            </a:endParaRPr>
          </a:p>
          <a:p>
            <a:r>
              <a:rPr lang="fr-FR" sz="2000">
                <a:latin typeface="Calibri" charset="0"/>
              </a:rPr>
              <a:t>Il y a donc existence d</a:t>
            </a:r>
            <a:r>
              <a:rPr lang="ja-JP" altLang="fr-FR" sz="2000">
                <a:latin typeface="Calibri" charset="0"/>
              </a:rPr>
              <a:t>’</a:t>
            </a:r>
            <a:r>
              <a:rPr lang="fr-FR" sz="2000">
                <a:latin typeface="Calibri" charset="0"/>
              </a:rPr>
              <a:t>un bâtiment de référence permettant la comparaison</a:t>
            </a:r>
          </a:p>
          <a:p>
            <a:endParaRPr lang="fr-FR" sz="2000">
              <a:latin typeface="Calibri" charset="0"/>
            </a:endParaRPr>
          </a:p>
          <a:p>
            <a:endParaRPr lang="fr-FR" sz="200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95413" y="238125"/>
            <a:ext cx="6534150" cy="762000"/>
          </a:xfrm>
        </p:spPr>
        <p:txBody>
          <a:bodyPr/>
          <a:lstStyle/>
          <a:p>
            <a:r>
              <a:rPr>
                <a:latin typeface="Calibri" charset="0"/>
              </a:rPr>
              <a:t>Calcul de la Tic et Tic réf selon RT2012</a:t>
            </a:r>
            <a:endParaRPr b="0">
              <a:latin typeface="Calibri" charset="0"/>
            </a:endParaRPr>
          </a:p>
        </p:txBody>
      </p:sp>
      <p:sp>
        <p:nvSpPr>
          <p:cNvPr id="8195" name="Espace réservé du contenu 3"/>
          <p:cNvSpPr>
            <a:spLocks noGrp="1"/>
          </p:cNvSpPr>
          <p:nvPr>
            <p:ph idx="1"/>
          </p:nvPr>
        </p:nvSpPr>
        <p:spPr>
          <a:xfrm>
            <a:off x="1714500" y="1117600"/>
            <a:ext cx="7429500" cy="4525963"/>
          </a:xfrm>
        </p:spPr>
        <p:txBody>
          <a:bodyPr/>
          <a:lstStyle/>
          <a:p>
            <a:pPr>
              <a:buFont typeface="Wingdings" charset="0"/>
              <a:buNone/>
            </a:pPr>
            <a:r>
              <a:rPr lang="fr-FR" sz="2000">
                <a:latin typeface="Calibri" charset="0"/>
              </a:rPr>
              <a:t>Les paramètres du bâtiment de référence sont identiques à ceux du projet (y compris isolation), sauf:</a:t>
            </a:r>
          </a:p>
          <a:p>
            <a:endParaRPr lang="fr-FR" sz="1100">
              <a:latin typeface="Calibri" charset="0"/>
            </a:endParaRPr>
          </a:p>
          <a:p>
            <a:pPr>
              <a:buFont typeface="Wingdings" charset="0"/>
              <a:buNone/>
            </a:pPr>
            <a:r>
              <a:rPr lang="fr-FR" sz="1800">
                <a:latin typeface="Calibri" charset="0"/>
              </a:rPr>
              <a:t>– les</a:t>
            </a:r>
            <a:r>
              <a:rPr lang="fr-FR" sz="1800" b="1">
                <a:latin typeface="Calibri" charset="0"/>
              </a:rPr>
              <a:t> masques proches de référence sont nuls</a:t>
            </a:r>
            <a:r>
              <a:rPr lang="fr-FR" sz="1800">
                <a:latin typeface="Calibri" charset="0"/>
              </a:rPr>
              <a:t> ;</a:t>
            </a:r>
          </a:p>
          <a:p>
            <a:pPr>
              <a:buFont typeface="Wingdings" charset="0"/>
              <a:buNone/>
            </a:pPr>
            <a:r>
              <a:rPr lang="fr-FR" sz="1800">
                <a:latin typeface="Calibri" charset="0"/>
              </a:rPr>
              <a:t>– le </a:t>
            </a:r>
            <a:r>
              <a:rPr lang="fr-FR" sz="1800" b="1">
                <a:latin typeface="Calibri" charset="0"/>
              </a:rPr>
              <a:t>facteur </a:t>
            </a:r>
            <a:r>
              <a:rPr lang="fr-FR" sz="1800">
                <a:latin typeface="Calibri" charset="0"/>
              </a:rPr>
              <a:t>solaire de référence des baies est défini dans le tableau de l</a:t>
            </a:r>
            <a:r>
              <a:rPr lang="ja-JP" altLang="fr-FR" sz="1800">
                <a:latin typeface="Calibri" charset="0"/>
              </a:rPr>
              <a:t>’</a:t>
            </a:r>
            <a:r>
              <a:rPr lang="fr-FR" sz="1800">
                <a:latin typeface="Calibri" charset="0"/>
              </a:rPr>
              <a:t>arrêté du 26 octobre 2010, en fonction de leur exposition au bruit, de leur orientation et de leur inclinaison ainsi que de la zone climatique et de l</a:t>
            </a:r>
            <a:r>
              <a:rPr lang="ja-JP" altLang="fr-FR" sz="1800">
                <a:latin typeface="Calibri" charset="0"/>
              </a:rPr>
              <a:t>’</a:t>
            </a:r>
            <a:r>
              <a:rPr lang="fr-FR" sz="1800">
                <a:latin typeface="Calibri" charset="0"/>
              </a:rPr>
              <a:t>altitude.</a:t>
            </a:r>
          </a:p>
          <a:p>
            <a:pPr>
              <a:buFont typeface="Wingdings" charset="0"/>
              <a:buNone/>
            </a:pPr>
            <a:r>
              <a:rPr lang="fr-FR" sz="1800">
                <a:latin typeface="Calibri" charset="0"/>
              </a:rPr>
              <a:t>–</a:t>
            </a:r>
            <a:r>
              <a:rPr lang="fr-FR" sz="1800" b="1">
                <a:latin typeface="Calibri" charset="0"/>
              </a:rPr>
              <a:t> l</a:t>
            </a:r>
            <a:r>
              <a:rPr lang="ja-JP" altLang="fr-FR" sz="1800" b="1">
                <a:latin typeface="Calibri" charset="0"/>
              </a:rPr>
              <a:t>’</a:t>
            </a:r>
            <a:r>
              <a:rPr lang="fr-FR" sz="1800" b="1">
                <a:latin typeface="Calibri" charset="0"/>
              </a:rPr>
              <a:t>inertie quotidienne</a:t>
            </a:r>
            <a:r>
              <a:rPr lang="fr-FR" sz="1800">
                <a:latin typeface="Calibri" charset="0"/>
              </a:rPr>
              <a:t> de référence est une inertie </a:t>
            </a:r>
            <a:r>
              <a:rPr lang="fr-FR" sz="1800" b="1">
                <a:latin typeface="Calibri" charset="0"/>
              </a:rPr>
              <a:t>moyenne</a:t>
            </a:r>
            <a:endParaRPr lang="fr-FR" sz="1800">
              <a:latin typeface="Calibri" charset="0"/>
            </a:endParaRPr>
          </a:p>
          <a:p>
            <a:pPr>
              <a:buFont typeface="Wingdings" charset="0"/>
              <a:buNone/>
            </a:pPr>
            <a:r>
              <a:rPr lang="fr-FR" sz="1800">
                <a:latin typeface="Calibri" charset="0"/>
              </a:rPr>
              <a:t>– </a:t>
            </a:r>
            <a:r>
              <a:rPr lang="fr-FR" sz="1800" b="1">
                <a:latin typeface="Calibri" charset="0"/>
              </a:rPr>
              <a:t>l</a:t>
            </a:r>
            <a:r>
              <a:rPr lang="ja-JP" altLang="fr-FR" sz="1800" b="1">
                <a:latin typeface="Calibri" charset="0"/>
              </a:rPr>
              <a:t>’</a:t>
            </a:r>
            <a:r>
              <a:rPr lang="fr-FR" sz="1800" b="1">
                <a:latin typeface="Calibri" charset="0"/>
              </a:rPr>
              <a:t>inertie séquentielle</a:t>
            </a:r>
            <a:r>
              <a:rPr lang="fr-FR" sz="1800">
                <a:latin typeface="Calibri" charset="0"/>
              </a:rPr>
              <a:t> de référence est une inertie </a:t>
            </a:r>
            <a:r>
              <a:rPr lang="fr-FR" sz="1800" b="1">
                <a:latin typeface="Calibri" charset="0"/>
              </a:rPr>
              <a:t>très légère</a:t>
            </a:r>
            <a:endParaRPr lang="fr-FR" sz="1800">
              <a:latin typeface="Calibri" charset="0"/>
            </a:endParaRPr>
          </a:p>
          <a:p>
            <a:pPr>
              <a:buFont typeface="Wingdings" charset="0"/>
              <a:buNone/>
            </a:pPr>
            <a:r>
              <a:rPr lang="fr-FR" sz="1800">
                <a:latin typeface="Calibri" charset="0"/>
              </a:rPr>
              <a:t>– pour les locaux à </a:t>
            </a:r>
            <a:r>
              <a:rPr lang="fr-FR" sz="1800" b="1">
                <a:latin typeface="Calibri" charset="0"/>
              </a:rPr>
              <a:t>usage d</a:t>
            </a:r>
            <a:r>
              <a:rPr lang="ja-JP" altLang="fr-FR" sz="1800" b="1">
                <a:latin typeface="Calibri" charset="0"/>
              </a:rPr>
              <a:t>’</a:t>
            </a:r>
            <a:r>
              <a:rPr lang="fr-FR" sz="1800" b="1">
                <a:latin typeface="Calibri" charset="0"/>
              </a:rPr>
              <a:t>habitation</a:t>
            </a:r>
            <a:r>
              <a:rPr lang="fr-FR" sz="1800">
                <a:latin typeface="Calibri" charset="0"/>
              </a:rPr>
              <a:t> de catégorie </a:t>
            </a:r>
            <a:r>
              <a:rPr lang="fr-FR" sz="1800" b="1">
                <a:latin typeface="Calibri" charset="0"/>
              </a:rPr>
              <a:t>CE1</a:t>
            </a:r>
            <a:r>
              <a:rPr lang="fr-FR" sz="1800">
                <a:latin typeface="Calibri" charset="0"/>
              </a:rPr>
              <a:t> situés en zone de bruit </a:t>
            </a:r>
            <a:r>
              <a:rPr lang="fr-FR" sz="1800" b="1">
                <a:latin typeface="Calibri" charset="0"/>
              </a:rPr>
              <a:t>BR3</a:t>
            </a:r>
            <a:r>
              <a:rPr lang="fr-FR" sz="1800">
                <a:latin typeface="Calibri" charset="0"/>
              </a:rPr>
              <a:t>, la référence est un logement traversant</a:t>
            </a:r>
          </a:p>
          <a:p>
            <a:pPr>
              <a:buFont typeface="Wingdings" charset="0"/>
              <a:buNone/>
            </a:pPr>
            <a:r>
              <a:rPr lang="fr-FR" sz="1800">
                <a:latin typeface="Calibri" charset="0"/>
              </a:rPr>
              <a:t>– la gestion des </a:t>
            </a:r>
            <a:r>
              <a:rPr lang="fr-FR" sz="1800" b="1">
                <a:latin typeface="Calibri" charset="0"/>
              </a:rPr>
              <a:t>protections mobiles et des ouvertures de baies</a:t>
            </a:r>
            <a:r>
              <a:rPr lang="fr-FR" sz="1800">
                <a:latin typeface="Calibri" charset="0"/>
              </a:rPr>
              <a:t> prise en référence en </a:t>
            </a:r>
            <a:r>
              <a:rPr lang="fr-FR" sz="1800" b="1">
                <a:latin typeface="Calibri" charset="0"/>
              </a:rPr>
              <a:t>fonctionnement manuel</a:t>
            </a:r>
            <a:r>
              <a:rPr lang="fr-FR" sz="1800">
                <a:latin typeface="Calibri" charset="0"/>
              </a:rPr>
              <a:t>;</a:t>
            </a:r>
          </a:p>
          <a:p>
            <a:pPr>
              <a:buFont typeface="Wingdings" charset="0"/>
              <a:buNone/>
            </a:pPr>
            <a:r>
              <a:rPr lang="fr-FR" sz="1800">
                <a:latin typeface="Calibri" charset="0"/>
              </a:rPr>
              <a:t>– le </a:t>
            </a:r>
            <a:r>
              <a:rPr lang="fr-FR" sz="1800" b="1">
                <a:latin typeface="Calibri" charset="0"/>
              </a:rPr>
              <a:t>facteur solaire</a:t>
            </a:r>
            <a:r>
              <a:rPr lang="fr-FR" sz="1800">
                <a:latin typeface="Calibri" charset="0"/>
              </a:rPr>
              <a:t> </a:t>
            </a:r>
            <a:r>
              <a:rPr lang="fr-FR" sz="1800" b="1">
                <a:latin typeface="Calibri" charset="0"/>
              </a:rPr>
              <a:t>de référence pour les parois opaques</a:t>
            </a:r>
            <a:r>
              <a:rPr lang="fr-FR" sz="1800">
                <a:latin typeface="Calibri" charset="0"/>
              </a:rPr>
              <a:t> et les liaisons périphériques est de </a:t>
            </a:r>
            <a:r>
              <a:rPr lang="fr-FR" sz="1800" b="1">
                <a:latin typeface="Calibri" charset="0"/>
              </a:rPr>
              <a:t>0,02</a:t>
            </a:r>
            <a:r>
              <a:rPr lang="fr-FR" sz="1800">
                <a:latin typeface="Calibri" charset="0"/>
              </a:rPr>
              <a:t> ;</a:t>
            </a:r>
          </a:p>
          <a:p>
            <a:pPr>
              <a:buFont typeface="Wingdings" charset="0"/>
              <a:buNone/>
            </a:pPr>
            <a:r>
              <a:rPr lang="fr-FR" sz="1800">
                <a:latin typeface="Calibri" charset="0"/>
              </a:rPr>
              <a:t>– le </a:t>
            </a:r>
            <a:r>
              <a:rPr lang="fr-FR" sz="1800" b="1">
                <a:latin typeface="Calibri" charset="0"/>
              </a:rPr>
              <a:t>facteur de transmission lumineuse</a:t>
            </a:r>
            <a:r>
              <a:rPr lang="fr-FR" sz="1800">
                <a:latin typeface="Calibri" charset="0"/>
              </a:rPr>
              <a:t> de référence est pris égal au facteur solaire de référence (0,02 pour les parois opaques) </a:t>
            </a:r>
          </a:p>
          <a:p>
            <a:pPr>
              <a:buFont typeface="Wingdings" charset="0"/>
              <a:buNone/>
            </a:pPr>
            <a:endParaRPr lang="fr-FR" sz="2000">
              <a:latin typeface="Calibri" charset="0"/>
            </a:endParaRPr>
          </a:p>
          <a:p>
            <a:endParaRPr lang="fr-FR" sz="2000">
              <a:latin typeface="Calibri" charset="0"/>
            </a:endParaRPr>
          </a:p>
          <a:p>
            <a:endParaRPr lang="fr-FR" sz="200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95413" y="238125"/>
            <a:ext cx="6534150" cy="762000"/>
          </a:xfrm>
        </p:spPr>
        <p:txBody>
          <a:bodyPr/>
          <a:lstStyle/>
          <a:p>
            <a:r>
              <a:rPr>
                <a:latin typeface="Calibri" charset="0"/>
              </a:rPr>
              <a:t>Calcul de la Tic et Tic réf selon RT2012</a:t>
            </a:r>
            <a:endParaRPr b="0">
              <a:latin typeface="Calibri" charset="0"/>
            </a:endParaRPr>
          </a:p>
        </p:txBody>
      </p:sp>
      <p:sp>
        <p:nvSpPr>
          <p:cNvPr id="9219" name="Espace réservé du contenu 3"/>
          <p:cNvSpPr>
            <a:spLocks noGrp="1"/>
          </p:cNvSpPr>
          <p:nvPr>
            <p:ph idx="1"/>
          </p:nvPr>
        </p:nvSpPr>
        <p:spPr>
          <a:xfrm>
            <a:off x="1714500" y="1117600"/>
            <a:ext cx="7429500" cy="4525963"/>
          </a:xfrm>
        </p:spPr>
        <p:txBody>
          <a:bodyPr/>
          <a:lstStyle/>
          <a:p>
            <a:pPr>
              <a:buFont typeface="Wingdings" charset="0"/>
              <a:buNone/>
            </a:pPr>
            <a:r>
              <a:rPr lang="fr-FR" sz="2000">
                <a:latin typeface="Calibri" charset="0"/>
              </a:rPr>
              <a:t>Les paramètres valorisables  sont donc:</a:t>
            </a:r>
          </a:p>
          <a:p>
            <a:endParaRPr lang="fr-FR" sz="1800">
              <a:latin typeface="Calibri" charset="0"/>
            </a:endParaRPr>
          </a:p>
          <a:p>
            <a:r>
              <a:rPr lang="fr-FR" sz="2000">
                <a:latin typeface="Calibri" charset="0"/>
              </a:rPr>
              <a:t>Prise en compte d</a:t>
            </a:r>
            <a:r>
              <a:rPr lang="ja-JP" altLang="fr-FR" sz="2000">
                <a:latin typeface="Calibri" charset="0"/>
              </a:rPr>
              <a:t>’</a:t>
            </a:r>
            <a:r>
              <a:rPr lang="fr-FR" sz="2000">
                <a:latin typeface="Calibri" charset="0"/>
              </a:rPr>
              <a:t>une </a:t>
            </a:r>
            <a:r>
              <a:rPr lang="fr-FR" sz="2000" b="1">
                <a:latin typeface="Calibri" charset="0"/>
              </a:rPr>
              <a:t>inertie</a:t>
            </a:r>
            <a:r>
              <a:rPr lang="fr-FR" sz="2000">
                <a:latin typeface="Calibri" charset="0"/>
              </a:rPr>
              <a:t> qui peut être différente que celle de la référence</a:t>
            </a:r>
          </a:p>
          <a:p>
            <a:r>
              <a:rPr lang="fr-FR" sz="2000">
                <a:latin typeface="Calibri" charset="0"/>
              </a:rPr>
              <a:t>Le caractère </a:t>
            </a:r>
            <a:r>
              <a:rPr lang="fr-FR" sz="2000" b="1">
                <a:latin typeface="Calibri" charset="0"/>
              </a:rPr>
              <a:t>traversant</a:t>
            </a:r>
            <a:r>
              <a:rPr lang="fr-FR" sz="2000">
                <a:latin typeface="Calibri" charset="0"/>
              </a:rPr>
              <a:t> du bâtiment (sauf pour les locaux CE1 d</a:t>
            </a:r>
            <a:r>
              <a:rPr lang="ja-JP" altLang="fr-FR" sz="2000">
                <a:latin typeface="Calibri" charset="0"/>
              </a:rPr>
              <a:t>’</a:t>
            </a:r>
            <a:r>
              <a:rPr lang="fr-FR" sz="2000">
                <a:latin typeface="Calibri" charset="0"/>
              </a:rPr>
              <a:t>habitation en Br3 qui seront comparés à une référence également traversante)</a:t>
            </a:r>
          </a:p>
          <a:p>
            <a:r>
              <a:rPr lang="fr-FR" sz="2000">
                <a:latin typeface="Calibri" charset="0"/>
              </a:rPr>
              <a:t>L</a:t>
            </a:r>
            <a:r>
              <a:rPr lang="ja-JP" altLang="fr-FR" sz="2000">
                <a:latin typeface="Calibri" charset="0"/>
              </a:rPr>
              <a:t>’</a:t>
            </a:r>
            <a:r>
              <a:rPr lang="fr-FR" sz="2000">
                <a:latin typeface="Calibri" charset="0"/>
              </a:rPr>
              <a:t>efficacité des </a:t>
            </a:r>
            <a:r>
              <a:rPr lang="fr-FR" sz="2000" b="1">
                <a:latin typeface="Calibri" charset="0"/>
              </a:rPr>
              <a:t>protections solaires</a:t>
            </a:r>
            <a:r>
              <a:rPr lang="fr-FR" sz="2000">
                <a:latin typeface="Calibri" charset="0"/>
              </a:rPr>
              <a:t>, dont les facteurs solaires correspondant peuvent différer de ceux de référence</a:t>
            </a:r>
          </a:p>
          <a:p>
            <a:r>
              <a:rPr lang="fr-FR" sz="2000">
                <a:latin typeface="Calibri" charset="0"/>
              </a:rPr>
              <a:t>La </a:t>
            </a:r>
            <a:r>
              <a:rPr lang="fr-FR" sz="2000" b="1">
                <a:latin typeface="Calibri" charset="0"/>
              </a:rPr>
              <a:t>gestion de l</a:t>
            </a:r>
            <a:r>
              <a:rPr lang="ja-JP" altLang="fr-FR" sz="2000" b="1">
                <a:latin typeface="Calibri" charset="0"/>
              </a:rPr>
              <a:t>’</a:t>
            </a:r>
            <a:r>
              <a:rPr lang="fr-FR" sz="2000" b="1">
                <a:latin typeface="Calibri" charset="0"/>
              </a:rPr>
              <a:t>ouverture des fenêtres </a:t>
            </a:r>
            <a:r>
              <a:rPr lang="fr-FR" sz="2000">
                <a:latin typeface="Calibri" charset="0"/>
              </a:rPr>
              <a:t>qui peut être optimisée par rapport à celle de référence (qui est une gestion manuelle)</a:t>
            </a:r>
          </a:p>
          <a:p>
            <a:r>
              <a:rPr lang="fr-FR" sz="2000">
                <a:latin typeface="Calibri" charset="0"/>
              </a:rPr>
              <a:t>La présence éventuelle de </a:t>
            </a:r>
            <a:r>
              <a:rPr lang="fr-FR" sz="2000" b="1">
                <a:latin typeface="Calibri" charset="0"/>
              </a:rPr>
              <a:t>masques proches</a:t>
            </a:r>
          </a:p>
          <a:p>
            <a:r>
              <a:rPr lang="fr-FR" sz="2000">
                <a:latin typeface="Calibri" charset="0"/>
              </a:rPr>
              <a:t>La </a:t>
            </a:r>
            <a:r>
              <a:rPr lang="fr-FR" sz="2000" b="1">
                <a:latin typeface="Calibri" charset="0"/>
              </a:rPr>
              <a:t>surventilation</a:t>
            </a:r>
            <a:r>
              <a:rPr lang="fr-FR" sz="2000">
                <a:latin typeface="Calibri" charset="0"/>
              </a:rPr>
              <a:t> nocturne </a:t>
            </a:r>
          </a:p>
          <a:p>
            <a:pPr>
              <a:buFont typeface="Wingdings" charset="0"/>
              <a:buNone/>
            </a:pPr>
            <a:endParaRPr lang="fr-FR" sz="2000">
              <a:latin typeface="Calibri" charset="0"/>
            </a:endParaRPr>
          </a:p>
          <a:p>
            <a:endParaRPr lang="fr-FR" sz="2000">
              <a:latin typeface="Calibri" charset="0"/>
            </a:endParaRPr>
          </a:p>
          <a:p>
            <a:endParaRPr lang="fr-FR" sz="200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81100" y="71438"/>
            <a:ext cx="6534150" cy="762000"/>
          </a:xfrm>
        </p:spPr>
        <p:txBody>
          <a:bodyPr/>
          <a:lstStyle/>
          <a:p>
            <a:r>
              <a:rPr>
                <a:latin typeface="Calibri" charset="0"/>
              </a:rPr>
              <a:t>Sommaire</a:t>
            </a:r>
            <a:endParaRPr b="0">
              <a:latin typeface="Calibri" charset="0"/>
            </a:endParaRPr>
          </a:p>
        </p:txBody>
      </p:sp>
      <p:sp>
        <p:nvSpPr>
          <p:cNvPr id="10243" name="Espace réservé du contenu 4"/>
          <p:cNvSpPr>
            <a:spLocks noGrp="1"/>
          </p:cNvSpPr>
          <p:nvPr>
            <p:ph idx="1"/>
          </p:nvPr>
        </p:nvSpPr>
        <p:spPr>
          <a:xfrm>
            <a:off x="1928813" y="903288"/>
            <a:ext cx="7429500" cy="4525962"/>
          </a:xfrm>
        </p:spPr>
        <p:txBody>
          <a:bodyPr/>
          <a:lstStyle/>
          <a:p>
            <a:pPr>
              <a:buFont typeface="Wingdings" charset="0"/>
              <a:buNone/>
            </a:pPr>
            <a:r>
              <a:rPr lang="fr-FR" sz="2000" u="sng">
                <a:latin typeface="Calibri" charset="0"/>
              </a:rPr>
              <a:t>1. Evaluation actuelle du confort d</a:t>
            </a:r>
            <a:r>
              <a:rPr lang="ja-JP" altLang="fr-FR" sz="2000" u="sng">
                <a:latin typeface="Calibri" charset="0"/>
              </a:rPr>
              <a:t>’</a:t>
            </a:r>
            <a:r>
              <a:rPr lang="fr-FR" sz="2000" u="sng">
                <a:latin typeface="Calibri" charset="0"/>
              </a:rPr>
              <a:t>été (Tic et Tic réf)</a:t>
            </a:r>
          </a:p>
          <a:p>
            <a:pPr>
              <a:buFont typeface="Wingdings" charset="0"/>
              <a:buNone/>
            </a:pPr>
            <a:r>
              <a:rPr lang="fr-FR" sz="2000">
                <a:latin typeface="Calibri" charset="0"/>
              </a:rPr>
              <a:t>		1.1. Description</a:t>
            </a:r>
          </a:p>
          <a:p>
            <a:pPr>
              <a:buFont typeface="Wingdings" charset="0"/>
              <a:buNone/>
            </a:pPr>
            <a:r>
              <a:rPr lang="fr-FR" sz="2000">
                <a:solidFill>
                  <a:srgbClr val="FF0000"/>
                </a:solidFill>
                <a:latin typeface="Calibri" charset="0"/>
              </a:rPr>
              <a:t>		1.2. Propositions d</a:t>
            </a:r>
            <a:r>
              <a:rPr lang="ja-JP" altLang="fr-FR" sz="2000">
                <a:solidFill>
                  <a:srgbClr val="FF0000"/>
                </a:solidFill>
                <a:latin typeface="Calibri" charset="0"/>
              </a:rPr>
              <a:t>’</a:t>
            </a:r>
            <a:r>
              <a:rPr lang="fr-FR" sz="2000">
                <a:solidFill>
                  <a:srgbClr val="FF0000"/>
                </a:solidFill>
                <a:latin typeface="Calibri" charset="0"/>
              </a:rPr>
              <a:t>améliorations</a:t>
            </a:r>
          </a:p>
          <a:p>
            <a:pPr>
              <a:buFont typeface="Wingdings" charset="0"/>
              <a:buNone/>
            </a:pPr>
            <a:endParaRPr lang="fr-FR" sz="1000">
              <a:latin typeface="Calibri" charset="0"/>
            </a:endParaRPr>
          </a:p>
          <a:p>
            <a:pPr>
              <a:buFont typeface="Wingdings" charset="0"/>
              <a:buNone/>
            </a:pPr>
            <a:r>
              <a:rPr lang="fr-FR" sz="2000" u="sng">
                <a:latin typeface="Calibri" charset="0"/>
              </a:rPr>
              <a:t>2. Indicateur proposé par le CSTB</a:t>
            </a:r>
            <a:r>
              <a:rPr lang="fr-FR" sz="2000">
                <a:latin typeface="Calibri" charset="0"/>
              </a:rPr>
              <a:t>	</a:t>
            </a:r>
          </a:p>
          <a:p>
            <a:pPr>
              <a:buFont typeface="Wingdings" charset="0"/>
              <a:buNone/>
            </a:pPr>
            <a:r>
              <a:rPr lang="fr-FR" sz="2000">
                <a:latin typeface="Calibri" charset="0"/>
              </a:rPr>
              <a:t>		2.1. Rappels sur les normes 15251 et 7730</a:t>
            </a:r>
          </a:p>
          <a:p>
            <a:pPr>
              <a:buFont typeface="Wingdings" charset="0"/>
              <a:buNone/>
            </a:pPr>
            <a:r>
              <a:rPr lang="fr-FR" sz="2000">
                <a:latin typeface="Calibri" charset="0"/>
              </a:rPr>
              <a:t>		2.2. Définition de l</a:t>
            </a:r>
            <a:r>
              <a:rPr lang="ja-JP" altLang="fr-FR" sz="2000">
                <a:latin typeface="Calibri" charset="0"/>
              </a:rPr>
              <a:t>’</a:t>
            </a:r>
            <a:r>
              <a:rPr lang="fr-FR" sz="2000">
                <a:latin typeface="Calibri" charset="0"/>
              </a:rPr>
              <a:t>indicateur</a:t>
            </a:r>
          </a:p>
          <a:p>
            <a:pPr>
              <a:buFont typeface="Wingdings" charset="0"/>
              <a:buNone/>
            </a:pPr>
            <a:endParaRPr lang="fr-FR" sz="1000">
              <a:latin typeface="Calibri" charset="0"/>
            </a:endParaRPr>
          </a:p>
          <a:p>
            <a:pPr>
              <a:buFont typeface="Wingdings" charset="0"/>
              <a:buNone/>
            </a:pPr>
            <a:r>
              <a:rPr lang="fr-FR" sz="2000" u="sng">
                <a:latin typeface="Calibri" charset="0"/>
              </a:rPr>
              <a:t>3. Modélisations réalisées</a:t>
            </a:r>
          </a:p>
          <a:p>
            <a:pPr>
              <a:buFont typeface="Wingdings" charset="0"/>
              <a:buNone/>
            </a:pPr>
            <a:r>
              <a:rPr lang="fr-FR" sz="2000">
                <a:latin typeface="Calibri" charset="0"/>
              </a:rPr>
              <a:t>		</a:t>
            </a:r>
            <a:endParaRPr lang="fr-FR" sz="1000">
              <a:latin typeface="Calibri" charset="0"/>
            </a:endParaRPr>
          </a:p>
          <a:p>
            <a:pPr>
              <a:buFont typeface="Wingdings" charset="0"/>
              <a:buNone/>
            </a:pPr>
            <a:r>
              <a:rPr lang="fr-FR" sz="2000" u="sng">
                <a:latin typeface="Calibri" charset="0"/>
              </a:rPr>
              <a:t>4. Résultats</a:t>
            </a:r>
          </a:p>
          <a:p>
            <a:pPr>
              <a:buFont typeface="Wingdings" charset="0"/>
              <a:buNone/>
            </a:pPr>
            <a:r>
              <a:rPr lang="fr-FR" sz="2000">
                <a:latin typeface="Calibri" charset="0"/>
              </a:rPr>
              <a:t>		4.1. Variations des indicateurs de confort d</a:t>
            </a:r>
            <a:r>
              <a:rPr lang="ja-JP" altLang="fr-FR" sz="2000">
                <a:latin typeface="Calibri" charset="0"/>
              </a:rPr>
              <a:t>’</a:t>
            </a:r>
            <a:r>
              <a:rPr lang="fr-FR" sz="2000">
                <a:latin typeface="Calibri" charset="0"/>
              </a:rPr>
              <a:t>été</a:t>
            </a:r>
          </a:p>
          <a:p>
            <a:pPr>
              <a:buFont typeface="Wingdings" charset="0"/>
              <a:buNone/>
            </a:pPr>
            <a:r>
              <a:rPr lang="fr-FR" sz="2000">
                <a:latin typeface="Calibri" charset="0"/>
              </a:rPr>
              <a:t>		4.2. Lien avec étude ALDES</a:t>
            </a:r>
          </a:p>
          <a:p>
            <a:pPr>
              <a:buFont typeface="Wingdings" charset="0"/>
              <a:buNone/>
            </a:pPr>
            <a:endParaRPr lang="fr-FR" sz="1000">
              <a:latin typeface="Calibri" charset="0"/>
            </a:endParaRPr>
          </a:p>
          <a:p>
            <a:pPr>
              <a:buFont typeface="Wingdings" charset="0"/>
              <a:buNone/>
            </a:pPr>
            <a:r>
              <a:rPr lang="fr-FR" sz="2000" u="sng">
                <a:latin typeface="Calibri" charset="0"/>
              </a:rPr>
              <a:t>5.Conclusion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95413" y="238125"/>
            <a:ext cx="6534150" cy="762000"/>
          </a:xfrm>
        </p:spPr>
        <p:txBody>
          <a:bodyPr/>
          <a:lstStyle/>
          <a:p>
            <a:r>
              <a:rPr>
                <a:latin typeface="Calibri" charset="0"/>
              </a:rPr>
              <a:t>Incohérences relevées</a:t>
            </a:r>
            <a:endParaRPr b="0">
              <a:latin typeface="Calibri" charset="0"/>
            </a:endParaRPr>
          </a:p>
        </p:txBody>
      </p:sp>
      <p:sp>
        <p:nvSpPr>
          <p:cNvPr id="11267" name="Espace réservé du contenu 3"/>
          <p:cNvSpPr>
            <a:spLocks noGrp="1"/>
          </p:cNvSpPr>
          <p:nvPr>
            <p:ph idx="1"/>
          </p:nvPr>
        </p:nvSpPr>
        <p:spPr>
          <a:xfrm>
            <a:off x="1643063" y="1117600"/>
            <a:ext cx="7286625" cy="4525963"/>
          </a:xfrm>
        </p:spPr>
        <p:txBody>
          <a:bodyPr/>
          <a:lstStyle/>
          <a:p>
            <a:pPr>
              <a:buFont typeface="Wingdings" charset="0"/>
              <a:buNone/>
            </a:pPr>
            <a:r>
              <a:rPr lang="fr-FR" sz="2000">
                <a:latin typeface="Calibri" charset="0"/>
              </a:rPr>
              <a:t>Des incohérences dans les hypothèses de calcul de la Tic ont été relevées:</a:t>
            </a:r>
          </a:p>
          <a:p>
            <a:endParaRPr lang="fr-FR" sz="1800">
              <a:latin typeface="Calibri" charset="0"/>
            </a:endParaRPr>
          </a:p>
          <a:p>
            <a:pPr algn="just">
              <a:lnSpc>
                <a:spcPct val="115000"/>
              </a:lnSpc>
              <a:spcAft>
                <a:spcPts val="1000"/>
              </a:spcAft>
            </a:pPr>
            <a:r>
              <a:rPr lang="fr-FR" sz="2000">
                <a:latin typeface="Calibri" charset="0"/>
                <a:ea typeface="Calibri" charset="0"/>
                <a:cs typeface="Times New Roman" charset="0"/>
              </a:rPr>
              <a:t>les protections mobiles sont </a:t>
            </a:r>
            <a:r>
              <a:rPr lang="fr-FR" sz="2000" b="1">
                <a:latin typeface="Calibri" charset="0"/>
                <a:ea typeface="Calibri" charset="0"/>
                <a:cs typeface="Times New Roman" charset="0"/>
              </a:rPr>
              <a:t>supposées entièrement descendues </a:t>
            </a:r>
            <a:r>
              <a:rPr lang="fr-FR" sz="2000">
                <a:latin typeface="Calibri" charset="0"/>
                <a:ea typeface="Calibri" charset="0"/>
                <a:cs typeface="Times New Roman" charset="0"/>
              </a:rPr>
              <a:t>en occupation comme en inoccupation (sauf si le taux de transmission lumineuse des baies avec volets ou stores enroulables est trop faible et nécessite que certaines protections mobiles soient relevées pour le confort visuel). » (p285 ; Th-BCE)</a:t>
            </a:r>
          </a:p>
          <a:p>
            <a:pPr algn="just">
              <a:lnSpc>
                <a:spcPct val="115000"/>
              </a:lnSpc>
              <a:spcAft>
                <a:spcPts val="1000"/>
              </a:spcAft>
            </a:pPr>
            <a:r>
              <a:rPr lang="fr-FR" sz="2000">
                <a:latin typeface="Calibri" charset="0"/>
                <a:ea typeface="Calibri" charset="0"/>
                <a:cs typeface="Times New Roman" charset="0"/>
              </a:rPr>
              <a:t>la Tic est </a:t>
            </a:r>
            <a:r>
              <a:rPr lang="fr-FR" sz="2000" b="1">
                <a:latin typeface="Calibri" charset="0"/>
                <a:ea typeface="Calibri" charset="0"/>
                <a:cs typeface="Times New Roman" charset="0"/>
              </a:rPr>
              <a:t>indépendante du système de gestion des protections solaires</a:t>
            </a:r>
            <a:r>
              <a:rPr lang="fr-FR" sz="2000">
                <a:latin typeface="Calibri" charset="0"/>
                <a:ea typeface="Calibri" charset="0"/>
                <a:cs typeface="Times New Roman" charset="0"/>
              </a:rPr>
              <a:t>, alors qu</a:t>
            </a:r>
            <a:r>
              <a:rPr lang="ja-JP" altLang="fr-FR" sz="2000">
                <a:latin typeface="Calibri" charset="0"/>
                <a:ea typeface="Calibri" charset="0"/>
                <a:cs typeface="Times New Roman" charset="0"/>
              </a:rPr>
              <a:t>’</a:t>
            </a:r>
            <a:r>
              <a:rPr lang="fr-FR" sz="2000">
                <a:latin typeface="Calibri" charset="0"/>
                <a:ea typeface="Calibri" charset="0"/>
                <a:cs typeface="Times New Roman" charset="0"/>
              </a:rPr>
              <a:t>il est dépendant de la gestion des ouvertures de fenêtres</a:t>
            </a:r>
          </a:p>
          <a:p>
            <a:pPr algn="just">
              <a:lnSpc>
                <a:spcPct val="115000"/>
              </a:lnSpc>
              <a:spcAft>
                <a:spcPts val="1000"/>
              </a:spcAft>
            </a:pPr>
            <a:r>
              <a:rPr lang="fr-FR" sz="2000">
                <a:latin typeface="Calibri" charset="0"/>
                <a:ea typeface="Calibri" charset="0"/>
                <a:cs typeface="Times New Roman" charset="0"/>
              </a:rPr>
              <a:t>la Tic et la Ticréf représentent le maximum atteint sur une journée d</a:t>
            </a:r>
            <a:r>
              <a:rPr lang="ja-JP" altLang="fr-FR" sz="2000">
                <a:latin typeface="Calibri" charset="0"/>
                <a:ea typeface="Calibri" charset="0"/>
                <a:cs typeface="Times New Roman" charset="0"/>
              </a:rPr>
              <a:t>’</a:t>
            </a:r>
            <a:r>
              <a:rPr lang="fr-FR" sz="2000">
                <a:latin typeface="Calibri" charset="0"/>
                <a:ea typeface="Calibri" charset="0"/>
                <a:cs typeface="Times New Roman" charset="0"/>
              </a:rPr>
              <a:t>occupation dont </a:t>
            </a:r>
            <a:r>
              <a:rPr lang="fr-FR" sz="2000" b="1">
                <a:latin typeface="Calibri" charset="0"/>
                <a:ea typeface="Calibri" charset="0"/>
                <a:cs typeface="Times New Roman" charset="0"/>
              </a:rPr>
              <a:t>rien ne dit si elle correspond à un pic de chaleur</a:t>
            </a:r>
            <a:r>
              <a:rPr lang="fr-FR" sz="2000">
                <a:latin typeface="Calibri" charset="0"/>
                <a:ea typeface="Calibri" charset="0"/>
                <a:cs typeface="Times New Roman" charset="0"/>
              </a:rPr>
              <a:t> ou non</a:t>
            </a:r>
          </a:p>
          <a:p>
            <a:pPr>
              <a:buFont typeface="Wingdings" charset="0"/>
              <a:buNone/>
            </a:pPr>
            <a:endParaRPr lang="fr-FR" sz="2000">
              <a:latin typeface="Calibri" charset="0"/>
            </a:endParaRPr>
          </a:p>
          <a:p>
            <a:endParaRPr lang="fr-FR" sz="2000">
              <a:latin typeface="Calibri" charset="0"/>
            </a:endParaRPr>
          </a:p>
          <a:p>
            <a:endParaRPr lang="fr-FR" sz="200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W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 page suivan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TW2</Template>
  <TotalTime>2942</TotalTime>
  <Words>2342</Words>
  <Application>Microsoft Macintosh PowerPoint</Application>
  <PresentationFormat>Présentation à l'écran (4:3)</PresentationFormat>
  <Paragraphs>566</Paragraphs>
  <Slides>37</Slides>
  <Notes>35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37</vt:i4>
      </vt:variant>
    </vt:vector>
  </HeadingPairs>
  <TitlesOfParts>
    <vt:vector size="44" baseType="lpstr">
      <vt:lpstr>Times New Roman</vt:lpstr>
      <vt:lpstr>Arial</vt:lpstr>
      <vt:lpstr>Comic Sans MS</vt:lpstr>
      <vt:lpstr>Calibri</vt:lpstr>
      <vt:lpstr>Wingdings</vt:lpstr>
      <vt:lpstr>TW2</vt:lpstr>
      <vt:lpstr>TE page suivante</vt:lpstr>
      <vt:lpstr>Présentation PowerPoint</vt:lpstr>
      <vt:lpstr>Sommaire</vt:lpstr>
      <vt:lpstr>Méthodologie de l’étude</vt:lpstr>
      <vt:lpstr>Sommaire</vt:lpstr>
      <vt:lpstr>Calcul de la Tic et Tic réf selon RT2012</vt:lpstr>
      <vt:lpstr>Calcul de la Tic et Tic réf selon RT2012</vt:lpstr>
      <vt:lpstr>Calcul de la Tic et Tic réf selon RT2012</vt:lpstr>
      <vt:lpstr>Sommaire</vt:lpstr>
      <vt:lpstr>Incohérences relevées</vt:lpstr>
      <vt:lpstr>Incohérences relevées</vt:lpstr>
      <vt:lpstr>Sommaire</vt:lpstr>
      <vt:lpstr>Normes NF EN 15251 et NF EN ISO 7730</vt:lpstr>
      <vt:lpstr>Norme NF EN ISO 7730</vt:lpstr>
      <vt:lpstr>Norme NF EN ISO 7730</vt:lpstr>
      <vt:lpstr>Sommaire</vt:lpstr>
      <vt:lpstr>Indicateur proposé par le CSTB</vt:lpstr>
      <vt:lpstr>Indicateur proposé par le CSTB</vt:lpstr>
      <vt:lpstr>Indicateur proposé par le CSTB</vt:lpstr>
      <vt:lpstr>Sommaire</vt:lpstr>
      <vt:lpstr>Bâtiments simulés</vt:lpstr>
      <vt:lpstr>Bâtiments simulés: maison individuelle</vt:lpstr>
      <vt:lpstr>Bâtiments simulés: maison individuelle – cas de base</vt:lpstr>
      <vt:lpstr>Variantes Maison</vt:lpstr>
      <vt:lpstr>Présentation PowerPoint</vt:lpstr>
      <vt:lpstr>Présentation PowerPoint</vt:lpstr>
      <vt:lpstr>Variantes Immeuble</vt:lpstr>
      <vt:lpstr>Sommaire</vt:lpstr>
      <vt:lpstr>Résultats maison individuelle</vt:lpstr>
      <vt:lpstr>Résultats maison individuelle</vt:lpstr>
      <vt:lpstr>Résultats immeuble collectif</vt:lpstr>
      <vt:lpstr>Résultats Immeuble collectif</vt:lpstr>
      <vt:lpstr>Résultats immeuble collectif</vt:lpstr>
      <vt:lpstr>Sommaire</vt:lpstr>
      <vt:lpstr>Lien avec étude ALDES</vt:lpstr>
      <vt:lpstr>Sommaire</vt:lpstr>
      <vt:lpstr>Conclusion</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Remi WRONA</dc:creator>
  <cp:lastModifiedBy>pascal roguier</cp:lastModifiedBy>
  <cp:revision>386</cp:revision>
  <dcterms:created xsi:type="dcterms:W3CDTF">2007-06-25T16:28:37Z</dcterms:created>
  <dcterms:modified xsi:type="dcterms:W3CDTF">2013-01-08T10:42:59Z</dcterms:modified>
</cp:coreProperties>
</file>